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390" r:id="rId2"/>
    <p:sldId id="963" r:id="rId3"/>
    <p:sldId id="1007" r:id="rId4"/>
    <p:sldId id="1063" r:id="rId5"/>
    <p:sldId id="1051" r:id="rId6"/>
    <p:sldId id="1052" r:id="rId7"/>
    <p:sldId id="1064" r:id="rId8"/>
    <p:sldId id="1065" r:id="rId9"/>
    <p:sldId id="1066" r:id="rId10"/>
    <p:sldId id="1067" r:id="rId11"/>
    <p:sldId id="1068" r:id="rId12"/>
    <p:sldId id="1069" r:id="rId13"/>
    <p:sldId id="1070" r:id="rId14"/>
    <p:sldId id="1071" r:id="rId15"/>
    <p:sldId id="1080" r:id="rId16"/>
    <p:sldId id="1072" r:id="rId17"/>
    <p:sldId id="1053" r:id="rId18"/>
    <p:sldId id="1009" r:id="rId19"/>
    <p:sldId id="1075" r:id="rId20"/>
    <p:sldId id="1073" r:id="rId21"/>
    <p:sldId id="1074" r:id="rId22"/>
    <p:sldId id="1077" r:id="rId23"/>
    <p:sldId id="1054" r:id="rId24"/>
    <p:sldId id="1078" r:id="rId25"/>
    <p:sldId id="1079" r:id="rId26"/>
  </p:sldIdLst>
  <p:sldSz cx="12192000" cy="6858000"/>
  <p:notesSz cx="6954838"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Godfrey" initials="EG" lastIdx="1" clrIdx="0">
    <p:extLst>
      <p:ext uri="{19B8F6BF-5375-455C-9EA6-DF929625EA0E}">
        <p15:presenceInfo xmlns:p15="http://schemas.microsoft.com/office/powerpoint/2012/main" userId="61aa7c48ee0e3db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22222"/>
    <a:srgbClr val="5F461E"/>
    <a:srgbClr val="7A2E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26" autoAdjust="0"/>
    <p:restoredTop sz="94660"/>
  </p:normalViewPr>
  <p:slideViewPr>
    <p:cSldViewPr snapToGrid="0">
      <p:cViewPr varScale="1">
        <p:scale>
          <a:sx n="77" d="100"/>
          <a:sy n="77" d="100"/>
        </p:scale>
        <p:origin x="33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63BBFF-77C1-4BF1-A3B2-2505841100BA}" type="datetimeFigureOut">
              <a:rPr lang="en-US" smtClean="0"/>
              <a:t>2/27/2021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74424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EC93879-1153-42D3-8EC7-7A3CC94658D3}" type="datetimeFigureOut">
              <a:rPr lang="en-US" smtClean="0"/>
              <a:t>2/27/2021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22546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82E1496-D8B1-4FDC-98A5-AD2561A2EE12}" type="datetimeFigureOut">
              <a:rPr lang="en-US" smtClean="0"/>
              <a:t>2/27/2021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7632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2/27/2021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8614390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2/27/2021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5349502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33EE65E-8B04-4250-B4A9-5C65F355F1A2}" type="datetimeFigureOut">
              <a:rPr lang="en-US" smtClean="0"/>
              <a:t>2/27/2021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5426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F5881F-8E44-4F15-AB98-80B7869E49CA}" type="datetimeFigureOut">
              <a:rPr lang="en-US" smtClean="0"/>
              <a:t>2/27/2021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82966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smtClean="0"/>
              <a:t>2/27/2021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2104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5854CA-19F4-4771-B6A2-DA5C0742B220}" type="datetimeFigureOut">
              <a:rPr lang="en-US" smtClean="0"/>
              <a:t>2/27/2021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8750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FED2BB1-BB31-4EB8-A961-18800A74EAA8}" type="datetimeFigureOut">
              <a:rPr lang="en-US" smtClean="0"/>
              <a:t>2/27/2021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757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40B886-74BB-4D5E-9EA9-584482FE40E6}" type="datetimeFigureOut">
              <a:rPr lang="en-US" smtClean="0"/>
              <a:t>2/27/2021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920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smtClean="0"/>
              <a:t>2/27/2021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3530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smtClean="0"/>
              <a:t>2/27/2021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040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EB24146-07E2-48CA-8629-5887ED47FCDB}" type="datetimeFigureOut">
              <a:rPr lang="en-US" smtClean="0"/>
              <a:t>2/27/2021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9253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407E718-B4F0-433E-A285-0013249184C0}" type="datetimeFigureOut">
              <a:rPr lang="en-US" smtClean="0"/>
              <a:t>2/27/2021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3909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2B8E44C4-3D72-4D6E-86A4-F5491DC49E6D}" type="datetimeFigureOut">
              <a:rPr lang="en-US" smtClean="0"/>
              <a:t>2/27/2021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41502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6B8EA14-E6AC-4B59-973C-7A06B0EDE3E3}" type="datetimeFigureOut">
              <a:rPr lang="en-US" smtClean="0"/>
              <a:t>2/27/2021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41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3BB3B3F-C0CE-47CB-BCED-F49A710726FF}" type="datetimeFigureOut">
              <a:rPr lang="en-US" smtClean="0"/>
              <a:t>2/27/2021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43324815"/>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222222"/>
        </a:solidFill>
        <a:effectLst/>
      </p:bgPr>
    </p:bg>
    <p:spTree>
      <p:nvGrpSpPr>
        <p:cNvPr id="1" name=""/>
        <p:cNvGrpSpPr/>
        <p:nvPr/>
      </p:nvGrpSpPr>
      <p:grpSpPr>
        <a:xfrm>
          <a:off x="0" y="0"/>
          <a:ext cx="0" cy="0"/>
          <a:chOff x="0" y="0"/>
          <a:chExt cx="0" cy="0"/>
        </a:xfrm>
      </p:grpSpPr>
      <p:pic>
        <p:nvPicPr>
          <p:cNvPr id="6" name="Picture 5" descr="A close up of a leaf&#10;&#10;Description automatically generated with medium confidence">
            <a:extLst>
              <a:ext uri="{FF2B5EF4-FFF2-40B4-BE49-F238E27FC236}">
                <a16:creationId xmlns:a16="http://schemas.microsoft.com/office/drawing/2014/main" id="{6E3D22AA-551D-4941-8613-49EF30A8AA56}"/>
              </a:ext>
            </a:extLst>
          </p:cNvPr>
          <p:cNvPicPr>
            <a:picLocks noChangeAspect="1"/>
          </p:cNvPicPr>
          <p:nvPr/>
        </p:nvPicPr>
        <p:blipFill>
          <a:blip r:embed="rId2"/>
          <a:stretch>
            <a:fillRect/>
          </a:stretch>
        </p:blipFill>
        <p:spPr>
          <a:xfrm>
            <a:off x="4230" y="0"/>
            <a:ext cx="12183539" cy="6858000"/>
          </a:xfrm>
          <a:prstGeom prst="rect">
            <a:avLst/>
          </a:prstGeom>
        </p:spPr>
      </p:pic>
      <p:sp>
        <p:nvSpPr>
          <p:cNvPr id="5" name="TextBox 4">
            <a:extLst>
              <a:ext uri="{FF2B5EF4-FFF2-40B4-BE49-F238E27FC236}">
                <a16:creationId xmlns:a16="http://schemas.microsoft.com/office/drawing/2014/main" id="{0CAA8F06-2798-4F2A-8DC9-8E009C9AC104}"/>
              </a:ext>
            </a:extLst>
          </p:cNvPr>
          <p:cNvSpPr txBox="1"/>
          <p:nvPr/>
        </p:nvSpPr>
        <p:spPr>
          <a:xfrm>
            <a:off x="223378" y="182899"/>
            <a:ext cx="6688901" cy="400110"/>
          </a:xfrm>
          <a:prstGeom prst="rect">
            <a:avLst/>
          </a:prstGeom>
          <a:noFill/>
        </p:spPr>
        <p:txBody>
          <a:bodyPr wrap="square" rtlCol="0">
            <a:spAutoFit/>
          </a:bodyPr>
          <a:lstStyle/>
          <a:p>
            <a:r>
              <a:rPr lang="en-US" sz="2000" b="1" dirty="0">
                <a:latin typeface="Candara" panose="020E0502030303020204" pitchFamily="34" charset="0"/>
              </a:rPr>
              <a:t>February 28, 2021</a:t>
            </a:r>
          </a:p>
        </p:txBody>
      </p:sp>
      <p:sp>
        <p:nvSpPr>
          <p:cNvPr id="2" name="TextBox 1">
            <a:extLst>
              <a:ext uri="{FF2B5EF4-FFF2-40B4-BE49-F238E27FC236}">
                <a16:creationId xmlns:a16="http://schemas.microsoft.com/office/drawing/2014/main" id="{F1588051-E0B5-4638-9205-E46E5525908B}"/>
              </a:ext>
            </a:extLst>
          </p:cNvPr>
          <p:cNvSpPr txBox="1"/>
          <p:nvPr/>
        </p:nvSpPr>
        <p:spPr>
          <a:xfrm>
            <a:off x="6742242" y="2996312"/>
            <a:ext cx="4461641" cy="1938992"/>
          </a:xfrm>
          <a:prstGeom prst="rect">
            <a:avLst/>
          </a:prstGeom>
          <a:noFill/>
        </p:spPr>
        <p:txBody>
          <a:bodyPr wrap="square" rtlCol="0">
            <a:spAutoFit/>
          </a:bodyPr>
          <a:lstStyle/>
          <a:p>
            <a:pPr algn="ctr"/>
            <a:r>
              <a:rPr lang="en-US" sz="3200" dirty="0"/>
              <a:t>Expressing Thankfulness</a:t>
            </a:r>
          </a:p>
          <a:p>
            <a:pPr algn="ctr"/>
            <a:r>
              <a:rPr lang="en-US" sz="2800" i="1" dirty="0"/>
              <a:t>1 Thessalonians 1:4-5 (Part 2)</a:t>
            </a:r>
          </a:p>
        </p:txBody>
      </p:sp>
    </p:spTree>
    <p:extLst>
      <p:ext uri="{BB962C8B-B14F-4D97-AF65-F5344CB8AC3E}">
        <p14:creationId xmlns:p14="http://schemas.microsoft.com/office/powerpoint/2010/main" val="1326308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Gone forth</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64910"/>
            <a:ext cx="11590636" cy="1938992"/>
          </a:xfrm>
          <a:prstGeom prst="rect">
            <a:avLst/>
          </a:prstGeom>
          <a:noFill/>
        </p:spPr>
        <p:txBody>
          <a:bodyPr wrap="square" rtlCol="0">
            <a:spAutoFit/>
          </a:bodyPr>
          <a:lstStyle/>
          <a:p>
            <a:pPr marL="342900" marR="0" lvl="0" indent="-342900" algn="just">
              <a:spcBef>
                <a:spcPts val="0"/>
              </a:spcBef>
              <a:spcAft>
                <a:spcPts val="0"/>
              </a:spcAft>
              <a:buFont typeface="Arial" panose="020B0604020202020204" pitchFamily="34" charset="0"/>
              <a:buAutoNum type="arabicPeriod"/>
            </a:pPr>
            <a:r>
              <a:rPr lang="en-US" sz="4000" i="1" dirty="0">
                <a:effectLst/>
                <a:latin typeface="Calibri" panose="020F0502020204030204" pitchFamily="34" charset="0"/>
                <a:ea typeface="Calibri" panose="020F0502020204030204" pitchFamily="34" charset="0"/>
                <a:cs typeface="Calibri" panose="020F0502020204030204" pitchFamily="34" charset="0"/>
              </a:rPr>
              <a:t> Result - </a:t>
            </a:r>
            <a:r>
              <a:rPr lang="en-US" sz="4000" i="1" dirty="0">
                <a:latin typeface="Calibri" panose="020F0502020204030204" pitchFamily="34" charset="0"/>
                <a:cs typeface="Calibri" panose="020F0502020204030204" pitchFamily="34" charset="0"/>
              </a:rPr>
              <a:t>“that we have no need to say anything…” (9a).</a:t>
            </a:r>
            <a:endParaRPr lang="en-US" sz="4000" i="1"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gn="just">
              <a:spcBef>
                <a:spcPts val="0"/>
              </a:spcBef>
              <a:spcAft>
                <a:spcPts val="0"/>
              </a:spcAft>
              <a:buFont typeface="Arial" panose="020B0604020202020204" pitchFamily="34" charset="0"/>
              <a:buAutoNum type="arabicPeriod"/>
            </a:pPr>
            <a:r>
              <a:rPr lang="en-US" sz="4000" b="1" i="1" dirty="0">
                <a:effectLst/>
                <a:latin typeface="Calibri" panose="020F0502020204030204" pitchFamily="34" charset="0"/>
                <a:ea typeface="Calibri" panose="020F0502020204030204" pitchFamily="34" charset="0"/>
                <a:cs typeface="Calibri" panose="020F0502020204030204" pitchFamily="34" charset="0"/>
              </a:rPr>
              <a:t> </a:t>
            </a:r>
            <a:r>
              <a:rPr lang="en-US" sz="4000" i="1" dirty="0">
                <a:effectLst/>
                <a:latin typeface="Calibri" panose="020F0502020204030204" pitchFamily="34" charset="0"/>
                <a:ea typeface="Calibri" panose="020F0502020204030204" pitchFamily="34" charset="0"/>
                <a:cs typeface="Calibri" panose="020F0502020204030204" pitchFamily="34" charset="0"/>
              </a:rPr>
              <a:t>Result – </a:t>
            </a:r>
            <a:r>
              <a:rPr lang="en-US" sz="4000" i="1" dirty="0">
                <a:latin typeface="Calibri" panose="020F0502020204030204" pitchFamily="34" charset="0"/>
                <a:cs typeface="Calibri" panose="020F0502020204030204" pitchFamily="34" charset="0"/>
              </a:rPr>
              <a:t>“for they themselves </a:t>
            </a:r>
            <a:r>
              <a:rPr lang="en-US" sz="4000" b="1" i="1" dirty="0">
                <a:solidFill>
                  <a:srgbClr val="92D050"/>
                </a:solidFill>
                <a:latin typeface="Calibri" panose="020F0502020204030204" pitchFamily="34" charset="0"/>
                <a:cs typeface="Calibri" panose="020F0502020204030204" pitchFamily="34" charset="0"/>
              </a:rPr>
              <a:t>report</a:t>
            </a:r>
            <a:r>
              <a:rPr lang="en-US" sz="4000" i="1" dirty="0">
                <a:latin typeface="Calibri" panose="020F0502020204030204" pitchFamily="34" charset="0"/>
                <a:cs typeface="Calibri" panose="020F0502020204030204" pitchFamily="34" charset="0"/>
              </a:rPr>
              <a:t>…”</a:t>
            </a:r>
            <a:r>
              <a:rPr lang="en-US" sz="4000" dirty="0">
                <a:latin typeface="Calibri" panose="020F0502020204030204" pitchFamily="34" charset="0"/>
                <a:cs typeface="Calibri" panose="020F0502020204030204" pitchFamily="34" charset="0"/>
              </a:rPr>
              <a:t> </a:t>
            </a:r>
            <a:r>
              <a:rPr lang="en-US" sz="4000" i="1" dirty="0">
                <a:latin typeface="Calibri" panose="020F0502020204030204" pitchFamily="34" charset="0"/>
                <a:ea typeface="Calibri" panose="020F0502020204030204" pitchFamily="34" charset="0"/>
                <a:cs typeface="Calibri" panose="020F0502020204030204" pitchFamily="34" charset="0"/>
              </a:rPr>
              <a:t>(v. 9b)</a:t>
            </a:r>
            <a:endParaRPr lang="en-US" sz="40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085636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75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Report</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64910"/>
            <a:ext cx="11590636" cy="2554545"/>
          </a:xfrm>
          <a:prstGeom prst="rect">
            <a:avLst/>
          </a:prstGeom>
          <a:noFill/>
        </p:spPr>
        <p:txBody>
          <a:bodyPr wrap="square" rtlCol="0">
            <a:spAutoFit/>
          </a:bodyPr>
          <a:lstStyle/>
          <a:p>
            <a:pPr marL="342900" marR="0" lvl="0" indent="-342900" algn="just">
              <a:spcBef>
                <a:spcPts val="0"/>
              </a:spcBef>
              <a:spcAft>
                <a:spcPts val="0"/>
              </a:spcAft>
              <a:buFont typeface="Arial" panose="020B0604020202020204" pitchFamily="34" charset="0"/>
              <a:buAutoNum type="arabicPeriod"/>
            </a:pPr>
            <a:r>
              <a:rPr lang="en-US" sz="4000" i="1" dirty="0">
                <a:effectLst/>
                <a:latin typeface="Calibri" panose="020F0502020204030204" pitchFamily="34" charset="0"/>
                <a:ea typeface="Calibri" panose="020F0502020204030204" pitchFamily="34" charset="0"/>
                <a:cs typeface="Calibri" panose="020F0502020204030204" pitchFamily="34" charset="0"/>
              </a:rPr>
              <a:t> Report – “</a:t>
            </a:r>
            <a:r>
              <a:rPr lang="en-US" sz="4000" i="1" dirty="0">
                <a:latin typeface="Calibri" panose="020F0502020204030204" pitchFamily="34" charset="0"/>
                <a:cs typeface="Calibri" panose="020F0502020204030204" pitchFamily="34" charset="0"/>
              </a:rPr>
              <a:t>about us what kind of a reception we had with you…” (9c).</a:t>
            </a:r>
            <a:endParaRPr lang="en-US" sz="4000" i="1"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gn="just">
              <a:spcBef>
                <a:spcPts val="0"/>
              </a:spcBef>
              <a:spcAft>
                <a:spcPts val="0"/>
              </a:spcAft>
              <a:buFont typeface="Arial" panose="020B0604020202020204" pitchFamily="34" charset="0"/>
              <a:buAutoNum type="arabicPeriod"/>
            </a:pPr>
            <a:r>
              <a:rPr lang="en-US" sz="4000" b="1" i="1" dirty="0">
                <a:effectLst/>
                <a:latin typeface="Calibri" panose="020F0502020204030204" pitchFamily="34" charset="0"/>
                <a:ea typeface="Calibri" panose="020F0502020204030204" pitchFamily="34" charset="0"/>
                <a:cs typeface="Calibri" panose="020F0502020204030204" pitchFamily="34" charset="0"/>
              </a:rPr>
              <a:t> </a:t>
            </a:r>
            <a:r>
              <a:rPr lang="en-US" sz="4000" i="1" dirty="0">
                <a:effectLst/>
                <a:latin typeface="Calibri" panose="020F0502020204030204" pitchFamily="34" charset="0"/>
                <a:ea typeface="Calibri" panose="020F0502020204030204" pitchFamily="34" charset="0"/>
                <a:cs typeface="Calibri" panose="020F0502020204030204" pitchFamily="34" charset="0"/>
              </a:rPr>
              <a:t>Report – </a:t>
            </a:r>
            <a:r>
              <a:rPr lang="en-US" sz="4000" i="1" dirty="0">
                <a:latin typeface="Calibri" panose="020F0502020204030204" pitchFamily="34" charset="0"/>
                <a:cs typeface="Calibri" panose="020F0502020204030204" pitchFamily="34" charset="0"/>
              </a:rPr>
              <a:t>“and how you </a:t>
            </a:r>
            <a:r>
              <a:rPr lang="en-US" sz="4000" b="1" i="1" dirty="0">
                <a:solidFill>
                  <a:srgbClr val="92D050"/>
                </a:solidFill>
                <a:latin typeface="Calibri" panose="020F0502020204030204" pitchFamily="34" charset="0"/>
                <a:cs typeface="Calibri" panose="020F0502020204030204" pitchFamily="34" charset="0"/>
              </a:rPr>
              <a:t>turned to God </a:t>
            </a:r>
            <a:r>
              <a:rPr lang="en-US" sz="4000" i="1" dirty="0">
                <a:latin typeface="Calibri" panose="020F0502020204030204" pitchFamily="34" charset="0"/>
                <a:cs typeface="Calibri" panose="020F0502020204030204" pitchFamily="34" charset="0"/>
              </a:rPr>
              <a:t>from idols…”</a:t>
            </a:r>
            <a:r>
              <a:rPr lang="en-US" sz="4000" dirty="0">
                <a:latin typeface="Calibri" panose="020F0502020204030204" pitchFamily="34" charset="0"/>
                <a:cs typeface="Calibri" panose="020F0502020204030204" pitchFamily="34" charset="0"/>
              </a:rPr>
              <a:t> </a:t>
            </a:r>
            <a:r>
              <a:rPr lang="en-US" sz="4000" i="1" dirty="0">
                <a:latin typeface="Calibri" panose="020F0502020204030204" pitchFamily="34" charset="0"/>
                <a:ea typeface="Calibri" panose="020F0502020204030204" pitchFamily="34" charset="0"/>
                <a:cs typeface="Calibri" panose="020F0502020204030204" pitchFamily="34" charset="0"/>
              </a:rPr>
              <a:t>(v. 9d)</a:t>
            </a:r>
            <a:endParaRPr lang="en-US" sz="40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6570087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75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Turned to god</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64910"/>
            <a:ext cx="11590636" cy="1323439"/>
          </a:xfrm>
          <a:prstGeom prst="rect">
            <a:avLst/>
          </a:prstGeom>
          <a:noFill/>
        </p:spPr>
        <p:txBody>
          <a:bodyPr wrap="square" rtlCol="0">
            <a:spAutoFit/>
          </a:bodyPr>
          <a:lstStyle/>
          <a:p>
            <a:pPr marL="342900" marR="0" lvl="0" indent="-342900" algn="just">
              <a:spcBef>
                <a:spcPts val="0"/>
              </a:spcBef>
              <a:spcAft>
                <a:spcPts val="0"/>
              </a:spcAft>
              <a:buFont typeface="Arial" panose="020B0604020202020204" pitchFamily="34" charset="0"/>
              <a:buAutoNum type="arabicPeriod"/>
            </a:pPr>
            <a:r>
              <a:rPr lang="en-US" sz="4000" i="1" dirty="0">
                <a:effectLst/>
                <a:latin typeface="Calibri" panose="020F0502020204030204" pitchFamily="34" charset="0"/>
                <a:ea typeface="Calibri" panose="020F0502020204030204" pitchFamily="34" charset="0"/>
                <a:cs typeface="Calibri" panose="020F0502020204030204" pitchFamily="34" charset="0"/>
              </a:rPr>
              <a:t> How? </a:t>
            </a:r>
            <a:r>
              <a:rPr lang="en-US" sz="4000" i="1" dirty="0">
                <a:latin typeface="Calibri" panose="020F0502020204030204" pitchFamily="34" charset="0"/>
                <a:cs typeface="Calibri" panose="020F0502020204030204" pitchFamily="34" charset="0"/>
              </a:rPr>
              <a:t>“to serve a living and true God” (9e).</a:t>
            </a:r>
            <a:endParaRPr lang="en-US" sz="4000" i="1"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gn="just">
              <a:spcBef>
                <a:spcPts val="0"/>
              </a:spcBef>
              <a:spcAft>
                <a:spcPts val="0"/>
              </a:spcAft>
              <a:buFont typeface="Arial" panose="020B0604020202020204" pitchFamily="34" charset="0"/>
              <a:buAutoNum type="arabicPeriod"/>
            </a:pPr>
            <a:r>
              <a:rPr lang="en-US" sz="4000" b="1" i="1" dirty="0">
                <a:effectLst/>
                <a:latin typeface="Calibri" panose="020F0502020204030204" pitchFamily="34" charset="0"/>
                <a:ea typeface="Calibri" panose="020F0502020204030204" pitchFamily="34" charset="0"/>
                <a:cs typeface="Calibri" panose="020F0502020204030204" pitchFamily="34" charset="0"/>
              </a:rPr>
              <a:t> </a:t>
            </a:r>
            <a:r>
              <a:rPr lang="en-US" sz="4000" i="1" dirty="0">
                <a:effectLst/>
                <a:latin typeface="Calibri" panose="020F0502020204030204" pitchFamily="34" charset="0"/>
                <a:ea typeface="Calibri" panose="020F0502020204030204" pitchFamily="34" charset="0"/>
                <a:cs typeface="Calibri" panose="020F0502020204030204" pitchFamily="34" charset="0"/>
              </a:rPr>
              <a:t>How? </a:t>
            </a:r>
            <a:r>
              <a:rPr lang="en-US" sz="4000" i="1" dirty="0">
                <a:latin typeface="Calibri" panose="020F0502020204030204" pitchFamily="34" charset="0"/>
                <a:cs typeface="Calibri" panose="020F0502020204030204" pitchFamily="34" charset="0"/>
              </a:rPr>
              <a:t>“to wait for His </a:t>
            </a:r>
            <a:r>
              <a:rPr lang="en-US" sz="4000" b="1" i="1" dirty="0">
                <a:solidFill>
                  <a:srgbClr val="92D050"/>
                </a:solidFill>
                <a:latin typeface="Calibri" panose="020F0502020204030204" pitchFamily="34" charset="0"/>
                <a:cs typeface="Calibri" panose="020F0502020204030204" pitchFamily="34" charset="0"/>
              </a:rPr>
              <a:t>Son</a:t>
            </a:r>
            <a:r>
              <a:rPr lang="en-US" sz="4000" i="1" dirty="0">
                <a:latin typeface="Calibri" panose="020F0502020204030204" pitchFamily="34" charset="0"/>
                <a:cs typeface="Calibri" panose="020F0502020204030204" pitchFamily="34" charset="0"/>
              </a:rPr>
              <a:t> from heaven…” (v. 10a)</a:t>
            </a:r>
            <a:endParaRPr lang="en-US" sz="40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5227069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75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Son</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64910"/>
            <a:ext cx="11590636" cy="1323439"/>
          </a:xfrm>
          <a:prstGeom prst="rect">
            <a:avLst/>
          </a:prstGeom>
          <a:noFill/>
        </p:spPr>
        <p:txBody>
          <a:bodyPr wrap="square" rtlCol="0">
            <a:spAutoFit/>
          </a:bodyPr>
          <a:lstStyle/>
          <a:p>
            <a:pPr marL="342900" marR="0" lvl="0" indent="-342900" algn="just">
              <a:spcBef>
                <a:spcPts val="0"/>
              </a:spcBef>
              <a:spcAft>
                <a:spcPts val="0"/>
              </a:spcAft>
              <a:buFont typeface="Arial" panose="020B0604020202020204" pitchFamily="34" charset="0"/>
              <a:buAutoNum type="arabicPeriod"/>
            </a:pPr>
            <a:r>
              <a:rPr lang="en-US" sz="4000" i="1" dirty="0">
                <a:effectLst/>
                <a:latin typeface="Calibri" panose="020F0502020204030204" pitchFamily="34" charset="0"/>
                <a:ea typeface="Calibri" panose="020F0502020204030204" pitchFamily="34" charset="0"/>
                <a:cs typeface="Calibri" panose="020F0502020204030204" pitchFamily="34" charset="0"/>
              </a:rPr>
              <a:t> Who? </a:t>
            </a:r>
            <a:r>
              <a:rPr lang="en-US" sz="4000" i="1" dirty="0">
                <a:latin typeface="Calibri" panose="020F0502020204030204" pitchFamily="34" charset="0"/>
                <a:cs typeface="Calibri" panose="020F0502020204030204" pitchFamily="34" charset="0"/>
              </a:rPr>
              <a:t>“whom [God] raised from the dead”(10b).</a:t>
            </a:r>
            <a:endParaRPr lang="en-US" sz="4000" i="1"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gn="just">
              <a:spcBef>
                <a:spcPts val="0"/>
              </a:spcBef>
              <a:spcAft>
                <a:spcPts val="0"/>
              </a:spcAft>
              <a:buFont typeface="Arial" panose="020B0604020202020204" pitchFamily="34" charset="0"/>
              <a:buAutoNum type="arabicPeriod"/>
            </a:pPr>
            <a:r>
              <a:rPr lang="en-US" sz="4000" b="1" i="1" dirty="0">
                <a:effectLst/>
                <a:latin typeface="Calibri" panose="020F0502020204030204" pitchFamily="34" charset="0"/>
                <a:ea typeface="Calibri" panose="020F0502020204030204" pitchFamily="34" charset="0"/>
                <a:cs typeface="Calibri" panose="020F0502020204030204" pitchFamily="34" charset="0"/>
              </a:rPr>
              <a:t> </a:t>
            </a:r>
            <a:r>
              <a:rPr lang="en-US" sz="4000" i="1" dirty="0">
                <a:effectLst/>
                <a:latin typeface="Calibri" panose="020F0502020204030204" pitchFamily="34" charset="0"/>
                <a:ea typeface="Calibri" panose="020F0502020204030204" pitchFamily="34" charset="0"/>
                <a:cs typeface="Calibri" panose="020F0502020204030204" pitchFamily="34" charset="0"/>
              </a:rPr>
              <a:t>Who? </a:t>
            </a:r>
            <a:r>
              <a:rPr lang="en-US" sz="4000" i="1" dirty="0">
                <a:latin typeface="Calibri" panose="020F0502020204030204" pitchFamily="34" charset="0"/>
                <a:cs typeface="Calibri" panose="020F0502020204030204" pitchFamily="34" charset="0"/>
              </a:rPr>
              <a:t>“</a:t>
            </a:r>
            <a:r>
              <a:rPr lang="en-US" sz="4000" b="1" i="1" dirty="0">
                <a:solidFill>
                  <a:srgbClr val="92D050"/>
                </a:solidFill>
                <a:latin typeface="Calibri" panose="020F0502020204030204" pitchFamily="34" charset="0"/>
                <a:cs typeface="Calibri" panose="020F0502020204030204" pitchFamily="34" charset="0"/>
              </a:rPr>
              <a:t>Jesus</a:t>
            </a:r>
            <a:r>
              <a:rPr lang="en-US" sz="4000" i="1" dirty="0">
                <a:latin typeface="Calibri" panose="020F0502020204030204" pitchFamily="34" charset="0"/>
                <a:cs typeface="Calibri" panose="020F0502020204030204" pitchFamily="34" charset="0"/>
              </a:rPr>
              <a:t>” (v. 10c)</a:t>
            </a:r>
            <a:endParaRPr lang="en-US" sz="40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8371389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75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Jesus</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64910"/>
            <a:ext cx="11590636" cy="1323439"/>
          </a:xfrm>
          <a:prstGeom prst="rect">
            <a:avLst/>
          </a:prstGeom>
          <a:noFill/>
        </p:spPr>
        <p:txBody>
          <a:bodyPr wrap="square" rtlCol="0">
            <a:spAutoFit/>
          </a:bodyPr>
          <a:lstStyle/>
          <a:p>
            <a:pPr marL="342900" marR="0" lvl="0" indent="-342900" algn="just">
              <a:spcBef>
                <a:spcPts val="0"/>
              </a:spcBef>
              <a:spcAft>
                <a:spcPts val="0"/>
              </a:spcAft>
              <a:buFont typeface="Arial" panose="020B0604020202020204" pitchFamily="34" charset="0"/>
              <a:buAutoNum type="arabicPeriod"/>
            </a:pPr>
            <a:r>
              <a:rPr lang="en-US" sz="4000" i="1" dirty="0">
                <a:effectLst/>
                <a:latin typeface="Calibri" panose="020F0502020204030204" pitchFamily="34" charset="0"/>
                <a:ea typeface="Calibri" panose="020F0502020204030204" pitchFamily="34" charset="0"/>
                <a:cs typeface="Calibri" panose="020F0502020204030204" pitchFamily="34" charset="0"/>
              </a:rPr>
              <a:t> Who? </a:t>
            </a:r>
            <a:r>
              <a:rPr lang="en-US" sz="4000" i="1" dirty="0">
                <a:latin typeface="Calibri" panose="020F0502020204030204" pitchFamily="34" charset="0"/>
                <a:cs typeface="Calibri" panose="020F0502020204030204" pitchFamily="34" charset="0"/>
              </a:rPr>
              <a:t>“who rescues us from the wrath to come” (10c).</a:t>
            </a:r>
            <a:endParaRPr lang="en-US" sz="4000" i="1"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6695794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3141B03F-57D1-429D-B3DE-A14F32F61B33}"/>
              </a:ext>
            </a:extLst>
          </p:cNvPr>
          <p:cNvSpPr>
            <a:spLocks noGrp="1"/>
          </p:cNvSpPr>
          <p:nvPr>
            <p:ph type="subTitle" idx="1"/>
          </p:nvPr>
        </p:nvSpPr>
        <p:spPr/>
        <p:txBody>
          <a:bodyPr/>
          <a:lstStyle/>
          <a:p>
            <a:endParaRPr lang="en-US"/>
          </a:p>
        </p:txBody>
      </p:sp>
      <p:pic>
        <p:nvPicPr>
          <p:cNvPr id="3" name="Picture 2" descr="Text&#10;&#10;Description automatically generated">
            <a:extLst>
              <a:ext uri="{FF2B5EF4-FFF2-40B4-BE49-F238E27FC236}">
                <a16:creationId xmlns:a16="http://schemas.microsoft.com/office/drawing/2014/main" id="{4DA29D38-C722-4D36-B1C0-662A75AAA27A}"/>
              </a:ext>
            </a:extLst>
          </p:cNvPr>
          <p:cNvPicPr>
            <a:picLocks noChangeAspect="1"/>
          </p:cNvPicPr>
          <p:nvPr/>
        </p:nvPicPr>
        <p:blipFill>
          <a:blip r:embed="rId2"/>
          <a:stretch>
            <a:fillRect/>
          </a:stretch>
        </p:blipFill>
        <p:spPr>
          <a:xfrm>
            <a:off x="0" y="120"/>
            <a:ext cx="12192000" cy="6857760"/>
          </a:xfrm>
          <a:prstGeom prst="rect">
            <a:avLst/>
          </a:prstGeom>
        </p:spPr>
      </p:pic>
    </p:spTree>
    <p:extLst>
      <p:ext uri="{BB962C8B-B14F-4D97-AF65-F5344CB8AC3E}">
        <p14:creationId xmlns:p14="http://schemas.microsoft.com/office/powerpoint/2010/main" val="69634413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Key Words/Phrases in 1 Thessalonians 1</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64910"/>
            <a:ext cx="11590636" cy="5078313"/>
          </a:xfrm>
          <a:prstGeom prst="rect">
            <a:avLst/>
          </a:prstGeom>
          <a:noFill/>
        </p:spPr>
        <p:txBody>
          <a:bodyPr wrap="square" rtlCol="0">
            <a:spAutoFit/>
          </a:bodyPr>
          <a:lstStyle/>
          <a:p>
            <a:pPr marL="342900" lvl="0" indent="-342900">
              <a:buFont typeface="+mj-lt"/>
              <a:buAutoNum type="arabicPeriod"/>
            </a:pPr>
            <a:r>
              <a:rPr lang="en-US" sz="3600" i="1" dirty="0"/>
              <a:t>“We give thanks” (v. 2)</a:t>
            </a:r>
            <a:endParaRPr lang="en-US" sz="3600" dirty="0"/>
          </a:p>
          <a:p>
            <a:pPr marL="342900" lvl="0" indent="-342900">
              <a:buFont typeface="+mj-lt"/>
              <a:buAutoNum type="arabicPeriod"/>
            </a:pPr>
            <a:r>
              <a:rPr lang="en-US" sz="3600" i="1" dirty="0"/>
              <a:t>“knowing…His choice of you” (v. 4)</a:t>
            </a:r>
            <a:endParaRPr lang="en-US" sz="3600" dirty="0"/>
          </a:p>
          <a:p>
            <a:pPr marL="342900" lvl="0" indent="-342900">
              <a:buFont typeface="+mj-lt"/>
              <a:buAutoNum type="arabicPeriod"/>
            </a:pPr>
            <a:r>
              <a:rPr lang="en-US" sz="3600" i="1" dirty="0"/>
              <a:t>“became imitators of us and of the Lord…” (v. 6)</a:t>
            </a:r>
            <a:endParaRPr lang="en-US" sz="3600" dirty="0"/>
          </a:p>
          <a:p>
            <a:pPr marL="342900" lvl="0" indent="-342900">
              <a:buFont typeface="+mj-lt"/>
              <a:buAutoNum type="arabicPeriod"/>
            </a:pPr>
            <a:r>
              <a:rPr lang="en-US" sz="3600" i="1" dirty="0"/>
              <a:t>“became an example” (v. 7)</a:t>
            </a:r>
            <a:endParaRPr lang="en-US" sz="3600" dirty="0"/>
          </a:p>
          <a:p>
            <a:pPr marL="342900" lvl="0" indent="-342900">
              <a:buFont typeface="+mj-lt"/>
              <a:buAutoNum type="arabicPeriod"/>
            </a:pPr>
            <a:r>
              <a:rPr lang="en-US" sz="3600" i="1" dirty="0"/>
              <a:t>“gone forth” (v. 8)</a:t>
            </a:r>
          </a:p>
          <a:p>
            <a:pPr marL="342900" lvl="0" indent="-342900">
              <a:buFont typeface="+mj-lt"/>
              <a:buAutoNum type="arabicPeriod"/>
            </a:pPr>
            <a:r>
              <a:rPr lang="en-US" sz="3600" i="1" dirty="0"/>
              <a:t>“report” (v. 9)</a:t>
            </a:r>
            <a:endParaRPr lang="en-US" sz="3600" dirty="0"/>
          </a:p>
          <a:p>
            <a:pPr marL="342900" lvl="0" indent="-342900">
              <a:buFont typeface="+mj-lt"/>
              <a:buAutoNum type="arabicPeriod"/>
            </a:pPr>
            <a:r>
              <a:rPr lang="en-US" sz="3600" i="1" dirty="0"/>
              <a:t>“turned to God” (v.9)</a:t>
            </a:r>
            <a:endParaRPr lang="en-US" sz="3600" dirty="0"/>
          </a:p>
          <a:p>
            <a:pPr marL="342900" lvl="0" indent="-342900">
              <a:buFont typeface="+mj-lt"/>
              <a:buAutoNum type="arabicPeriod"/>
            </a:pPr>
            <a:r>
              <a:rPr lang="en-US" sz="3600" i="1" dirty="0"/>
              <a:t>“Son” (v. 10)</a:t>
            </a:r>
            <a:endParaRPr lang="en-US" sz="3600" dirty="0"/>
          </a:p>
          <a:p>
            <a:pPr marL="342900" lvl="0" indent="-342900">
              <a:buFont typeface="+mj-lt"/>
              <a:buAutoNum type="arabicPeriod"/>
            </a:pPr>
            <a:r>
              <a:rPr lang="en-US" sz="3600" i="1" dirty="0"/>
              <a:t>“Jesus” (v. 10)</a:t>
            </a:r>
            <a:endParaRPr lang="en-US" sz="3600" dirty="0"/>
          </a:p>
        </p:txBody>
      </p:sp>
    </p:spTree>
    <p:extLst>
      <p:ext uri="{BB962C8B-B14F-4D97-AF65-F5344CB8AC3E}">
        <p14:creationId xmlns:p14="http://schemas.microsoft.com/office/powerpoint/2010/main" val="403641970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75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par>
                          <p:cTn id="8" fill="hold">
                            <p:stCondLst>
                              <p:cond delay="2500"/>
                            </p:stCondLst>
                            <p:childTnLst>
                              <p:par>
                                <p:cTn id="9" presetID="10" presetClass="entr" presetSubtype="0"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1750"/>
                                        <p:tgtEl>
                                          <p:spTgt spid="2">
                                            <p:txEl>
                                              <p:pRg st="1" end="1"/>
                                            </p:txEl>
                                          </p:spTgt>
                                        </p:tgtEl>
                                      </p:cBhvr>
                                    </p:animEffect>
                                  </p:childTnLst>
                                </p:cTn>
                              </p:par>
                            </p:childTnLst>
                          </p:cTn>
                        </p:par>
                        <p:par>
                          <p:cTn id="12" fill="hold">
                            <p:stCondLst>
                              <p:cond delay="4250"/>
                            </p:stCondLst>
                            <p:childTnLst>
                              <p:par>
                                <p:cTn id="13" presetID="10" presetClass="entr" presetSubtype="0"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1750"/>
                                        <p:tgtEl>
                                          <p:spTgt spid="2">
                                            <p:txEl>
                                              <p:pRg st="2" end="2"/>
                                            </p:txEl>
                                          </p:spTgt>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1750"/>
                                        <p:tgtEl>
                                          <p:spTgt spid="2">
                                            <p:txEl>
                                              <p:pRg st="3" end="3"/>
                                            </p:txEl>
                                          </p:spTgt>
                                        </p:tgtEl>
                                      </p:cBhvr>
                                    </p:animEffect>
                                  </p:childTnLst>
                                </p:cTn>
                              </p:par>
                            </p:childTnLst>
                          </p:cTn>
                        </p:par>
                        <p:par>
                          <p:cTn id="20" fill="hold">
                            <p:stCondLst>
                              <p:cond delay="7750"/>
                            </p:stCondLst>
                            <p:childTnLst>
                              <p:par>
                                <p:cTn id="21" presetID="10" presetClass="entr" presetSubtype="0" fill="hold" nodeType="after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1750"/>
                                        <p:tgtEl>
                                          <p:spTgt spid="2">
                                            <p:txEl>
                                              <p:pRg st="4" end="4"/>
                                            </p:txEl>
                                          </p:spTgt>
                                        </p:tgtEl>
                                      </p:cBhvr>
                                    </p:animEffect>
                                  </p:childTnLst>
                                </p:cTn>
                              </p:par>
                            </p:childTnLst>
                          </p:cTn>
                        </p:par>
                        <p:par>
                          <p:cTn id="24" fill="hold">
                            <p:stCondLst>
                              <p:cond delay="9500"/>
                            </p:stCondLst>
                            <p:childTnLst>
                              <p:par>
                                <p:cTn id="25" presetID="10" presetClass="entr" presetSubtype="0" fill="hold" nodeType="after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1750"/>
                                        <p:tgtEl>
                                          <p:spTgt spid="2">
                                            <p:txEl>
                                              <p:pRg st="5" end="5"/>
                                            </p:txEl>
                                          </p:spTgt>
                                        </p:tgtEl>
                                      </p:cBhvr>
                                    </p:animEffect>
                                  </p:childTnLst>
                                </p:cTn>
                              </p:par>
                            </p:childTnLst>
                          </p:cTn>
                        </p:par>
                        <p:par>
                          <p:cTn id="28" fill="hold">
                            <p:stCondLst>
                              <p:cond delay="11250"/>
                            </p:stCondLst>
                            <p:childTnLst>
                              <p:par>
                                <p:cTn id="29" presetID="10" presetClass="entr" presetSubtype="0" fill="hold" nodeType="after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fade">
                                      <p:cBhvr>
                                        <p:cTn id="31" dur="1750"/>
                                        <p:tgtEl>
                                          <p:spTgt spid="2">
                                            <p:txEl>
                                              <p:pRg st="6" end="6"/>
                                            </p:txEl>
                                          </p:spTgt>
                                        </p:tgtEl>
                                      </p:cBhvr>
                                    </p:animEffect>
                                  </p:childTnLst>
                                </p:cTn>
                              </p:par>
                            </p:childTnLst>
                          </p:cTn>
                        </p:par>
                        <p:par>
                          <p:cTn id="32" fill="hold">
                            <p:stCondLst>
                              <p:cond delay="13000"/>
                            </p:stCondLst>
                            <p:childTnLst>
                              <p:par>
                                <p:cTn id="33" presetID="10" presetClass="entr" presetSubtype="0" fill="hold" nodeType="after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animEffect transition="in" filter="fade">
                                      <p:cBhvr>
                                        <p:cTn id="35" dur="1750"/>
                                        <p:tgtEl>
                                          <p:spTgt spid="2">
                                            <p:txEl>
                                              <p:pRg st="7" end="7"/>
                                            </p:txEl>
                                          </p:spTgt>
                                        </p:tgtEl>
                                      </p:cBhvr>
                                    </p:animEffect>
                                  </p:childTnLst>
                                </p:cTn>
                              </p:par>
                            </p:childTnLst>
                          </p:cTn>
                        </p:par>
                        <p:par>
                          <p:cTn id="36" fill="hold">
                            <p:stCondLst>
                              <p:cond delay="14750"/>
                            </p:stCondLst>
                            <p:childTnLst>
                              <p:par>
                                <p:cTn id="37" presetID="10" presetClass="entr" presetSubtype="0" fill="hold" nodeType="after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animEffect transition="in" filter="fade">
                                      <p:cBhvr>
                                        <p:cTn id="39" dur="175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Outline of 1 Thessalonians 1:2-5</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64910"/>
            <a:ext cx="11590636" cy="1569660"/>
          </a:xfrm>
          <a:prstGeom prst="rect">
            <a:avLst/>
          </a:prstGeom>
          <a:noFill/>
        </p:spPr>
        <p:txBody>
          <a:bodyPr wrap="square" rtlCol="0">
            <a:spAutoFit/>
          </a:bodyPr>
          <a:lstStyle/>
          <a:p>
            <a:pPr marL="571500" lvl="0" indent="-571500">
              <a:buAutoNum type="romanUcPeriod"/>
            </a:pPr>
            <a:r>
              <a:rPr lang="en-US" sz="3200" dirty="0"/>
              <a:t>Paul’s expression of thankfulness (1:2)</a:t>
            </a:r>
          </a:p>
          <a:p>
            <a:pPr marL="571500" lvl="0" indent="-571500">
              <a:buAutoNum type="romanUcPeriod"/>
            </a:pPr>
            <a:r>
              <a:rPr lang="en-US" sz="3200" dirty="0"/>
              <a:t>Paul’s eagerness in thankfulness (1:3)</a:t>
            </a:r>
          </a:p>
          <a:p>
            <a:pPr marL="571500" lvl="0" indent="-571500">
              <a:buAutoNum type="romanUcPeriod"/>
            </a:pPr>
            <a:r>
              <a:rPr lang="en-US" sz="3200" dirty="0"/>
              <a:t>Paul’s excitement in thankfulness (1:4-5) </a:t>
            </a:r>
          </a:p>
        </p:txBody>
      </p:sp>
    </p:spTree>
    <p:extLst>
      <p:ext uri="{BB962C8B-B14F-4D97-AF65-F5344CB8AC3E}">
        <p14:creationId xmlns:p14="http://schemas.microsoft.com/office/powerpoint/2010/main" val="4201376477"/>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par>
                          <p:cTn id="8" fill="hold">
                            <p:stCondLst>
                              <p:cond delay="1750"/>
                            </p:stCondLst>
                            <p:childTnLst>
                              <p:par>
                                <p:cTn id="9" presetID="10" presetClass="entr" presetSubtype="0"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1750"/>
                                        <p:tgtEl>
                                          <p:spTgt spid="2">
                                            <p:txEl>
                                              <p:pRg st="1" end="1"/>
                                            </p:txEl>
                                          </p:spTgt>
                                        </p:tgtEl>
                                      </p:cBhvr>
                                    </p:animEffect>
                                  </p:childTnLst>
                                </p:cTn>
                              </p:par>
                            </p:childTnLst>
                          </p:cTn>
                        </p:par>
                        <p:par>
                          <p:cTn id="12" fill="hold">
                            <p:stCondLst>
                              <p:cond delay="3500"/>
                            </p:stCondLst>
                            <p:childTnLst>
                              <p:par>
                                <p:cTn id="13" presetID="10" presetClass="entr" presetSubtype="0"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175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92D050"/>
              </a:buClr>
              <a:buFont typeface="+mj-lt"/>
              <a:buAutoNum type="romanUcPeriod"/>
            </a:pPr>
            <a:r>
              <a:rPr lang="en-US" sz="3600" b="1" cap="none" dirty="0">
                <a:solidFill>
                  <a:srgbClr val="92D050"/>
                </a:solidFill>
                <a:latin typeface="Abadi" panose="020B0604020104020204" pitchFamily="34" charset="0"/>
              </a:rPr>
              <a:t>Paul’s excitement in thankfulness (1:4-5)</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15448"/>
            <a:ext cx="11590636" cy="461665"/>
          </a:xfrm>
          <a:prstGeom prst="rect">
            <a:avLst/>
          </a:prstGeom>
          <a:noFill/>
        </p:spPr>
        <p:txBody>
          <a:bodyPr wrap="square" rtlCol="0">
            <a:spAutoFit/>
          </a:bodyPr>
          <a:lstStyle/>
          <a:p>
            <a:r>
              <a:rPr lang="en-US" sz="2400" i="1" dirty="0"/>
              <a:t>“knowing, beloved brethren, His choice of you” (v. 4)</a:t>
            </a:r>
            <a:endParaRPr lang="en-US" sz="2400" dirty="0"/>
          </a:p>
        </p:txBody>
      </p:sp>
      <p:sp>
        <p:nvSpPr>
          <p:cNvPr id="4" name="TextBox 3">
            <a:extLst>
              <a:ext uri="{FF2B5EF4-FFF2-40B4-BE49-F238E27FC236}">
                <a16:creationId xmlns:a16="http://schemas.microsoft.com/office/drawing/2014/main" id="{192BB759-32A5-491F-A8A7-D57E0353A99A}"/>
              </a:ext>
            </a:extLst>
          </p:cNvPr>
          <p:cNvSpPr txBox="1"/>
          <p:nvPr/>
        </p:nvSpPr>
        <p:spPr>
          <a:xfrm>
            <a:off x="286822" y="1593847"/>
            <a:ext cx="11590636" cy="3416320"/>
          </a:xfrm>
          <a:prstGeom prst="rect">
            <a:avLst/>
          </a:prstGeom>
          <a:noFill/>
        </p:spPr>
        <p:txBody>
          <a:bodyPr wrap="square" rtlCol="0">
            <a:spAutoFit/>
          </a:bodyPr>
          <a:lstStyle/>
          <a:p>
            <a:pPr algn="just"/>
            <a:r>
              <a:rPr lang="en-US" sz="3200" i="1" dirty="0"/>
              <a:t>What predestination means, in its most elementary form, is that our final destination, heaven or hell, is decided by God. He chose some individuals to be saved unto everlasting blessedness in heaven and others He chose to pass over, allowing them to follow the consequences of their sins into eternal torment in hell.</a:t>
            </a:r>
            <a:endParaRPr lang="en-US" sz="3200" dirty="0"/>
          </a:p>
          <a:p>
            <a:pPr algn="r"/>
            <a:r>
              <a:rPr lang="en-US" sz="2400" dirty="0">
                <a:latin typeface="Arial" panose="020B0604020202020204" pitchFamily="34" charset="0"/>
                <a:cs typeface="Arial" panose="020B0604020202020204" pitchFamily="34" charset="0"/>
              </a:rPr>
              <a:t>R.C. Sproul</a:t>
            </a:r>
          </a:p>
        </p:txBody>
      </p:sp>
    </p:spTree>
    <p:extLst>
      <p:ext uri="{BB962C8B-B14F-4D97-AF65-F5344CB8AC3E}">
        <p14:creationId xmlns:p14="http://schemas.microsoft.com/office/powerpoint/2010/main" val="359848326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750"/>
                                        <p:tgtEl>
                                          <p:spTgt spid="4">
                                            <p:txEl>
                                              <p:pRg st="0" end="0"/>
                                            </p:txEl>
                                          </p:spTgt>
                                        </p:tgtEl>
                                      </p:cBhvr>
                                    </p:animEffect>
                                  </p:childTnLst>
                                </p:cTn>
                              </p:par>
                            </p:childTnLst>
                          </p:cTn>
                        </p:par>
                        <p:par>
                          <p:cTn id="13" fill="hold">
                            <p:stCondLst>
                              <p:cond delay="1750"/>
                            </p:stCondLst>
                            <p:childTnLst>
                              <p:par>
                                <p:cTn id="14" presetID="10" presetClass="entr" presetSubtype="0" fill="hold" grpId="0" nodeType="after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fade">
                                      <p:cBhvr>
                                        <p:cTn id="16" dur="175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Matthew 11:25-27</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3970318"/>
          </a:xfrm>
          <a:prstGeom prst="rect">
            <a:avLst/>
          </a:prstGeom>
          <a:noFill/>
        </p:spPr>
        <p:txBody>
          <a:bodyPr wrap="square" rtlCol="0">
            <a:spAutoFit/>
          </a:bodyPr>
          <a:lstStyle/>
          <a:p>
            <a:pPr algn="just"/>
            <a:r>
              <a:rPr lang="en-US" sz="3600" i="1" dirty="0">
                <a:effectLst/>
                <a:latin typeface="Calibri" panose="020F0502020204030204" pitchFamily="34" charset="0"/>
                <a:ea typeface="Times New Roman" panose="02020603050405020304" pitchFamily="18" charset="0"/>
              </a:rPr>
              <a:t>“I praise You, O Father, Lord of heaven and earth, that You hid these things from the wise and intelligent and revealed them to babes. Yes, Father, for thus it was well-pleasing in Your sight. All things have been handed over to Me by My Father; and no one knows the Son, except the Father; nor does anyone know the Father, except the Son, and anyone to whom the Son wills to reveal Him.”</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662920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1 Thessalonians 1:1-5</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016758"/>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Calibri" panose="020F0502020204030204" pitchFamily="34" charset="0"/>
                <a:cs typeface="Calibri" panose="020F0502020204030204" pitchFamily="34" charset="0"/>
              </a:rPr>
              <a:t>1 Paul and Silvanus and Timothy, To the church of the Thessalonians in God the Father and the Lord Jesus Christ: Grace to you and peace. 2 We give thanks to God always for all of you, making mention of you in our prayers; 3 constantly bearing in mind your work of faith and labor of love and steadfastness of hope in our Lord Jesus Christ in the presence of our God and Father, 4 knowing, brethren beloved by God, His choice of you; 5 for our gospel did not come to you in word only, but also in power and in the Holy Spirit and with full conviction; just as you know what kind of men we proved to be among you for your sake.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5984749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Titus 3:3-6</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4524315"/>
          </a:xfrm>
          <a:prstGeom prst="rect">
            <a:avLst/>
          </a:prstGeom>
          <a:noFill/>
        </p:spPr>
        <p:txBody>
          <a:bodyPr wrap="square" rtlCol="0">
            <a:spAutoFit/>
          </a:bodyPr>
          <a:lstStyle/>
          <a:p>
            <a:pPr algn="just"/>
            <a:r>
              <a:rPr lang="en-US" sz="3600" i="1" dirty="0">
                <a:effectLst/>
                <a:latin typeface="Calibri" panose="020F0502020204030204" pitchFamily="34" charset="0"/>
                <a:ea typeface="Times New Roman" panose="02020603050405020304" pitchFamily="18" charset="0"/>
                <a:cs typeface="Calibri" panose="020F0502020204030204" pitchFamily="34" charset="0"/>
              </a:rPr>
              <a:t>“For we also once were foolish ourselves, disobedient, deceived, enslaved to various lusts and pleasures, spending our life in malice and envy, hateful, hating one another. But when the kindness of God our Savior and His love for mankind appeared, He saved us, </a:t>
            </a:r>
            <a:r>
              <a:rPr lang="en-US" sz="3600" i="1" u="sng" dirty="0">
                <a:effectLst/>
                <a:latin typeface="Calibri" panose="020F0502020204030204" pitchFamily="34" charset="0"/>
                <a:ea typeface="Times New Roman" panose="02020603050405020304" pitchFamily="18" charset="0"/>
                <a:cs typeface="Calibri" panose="020F0502020204030204" pitchFamily="34" charset="0"/>
              </a:rPr>
              <a:t>not on the basis of deeds which we have done in righteousness</a:t>
            </a:r>
            <a:r>
              <a:rPr lang="en-US" sz="3600" i="1" dirty="0">
                <a:effectLst/>
                <a:latin typeface="Calibri" panose="020F0502020204030204" pitchFamily="34" charset="0"/>
                <a:ea typeface="Times New Roman" panose="02020603050405020304" pitchFamily="18" charset="0"/>
                <a:cs typeface="Calibri" panose="020F0502020204030204" pitchFamily="34" charset="0"/>
              </a:rPr>
              <a:t>, but according to His mercy, by the washing of regeneration and renewing by the Holy Spirit.”</a:t>
            </a:r>
            <a:endParaRPr lang="en-US" sz="36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0005933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1 Corinthians 1:30</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369880"/>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Calibri" panose="020F0502020204030204" pitchFamily="34" charset="0"/>
              </a:rPr>
              <a:t>But by </a:t>
            </a:r>
            <a:r>
              <a:rPr lang="en-US" sz="3600" i="1" u="sng" dirty="0">
                <a:effectLst/>
                <a:latin typeface="Calibri" panose="020F0502020204030204" pitchFamily="34" charset="0"/>
                <a:ea typeface="Calibri" panose="020F0502020204030204" pitchFamily="34" charset="0"/>
                <a:cs typeface="Calibri" panose="020F0502020204030204" pitchFamily="34" charset="0"/>
              </a:rPr>
              <a:t>His</a:t>
            </a:r>
            <a:r>
              <a:rPr lang="en-US" sz="3600" i="1" dirty="0">
                <a:effectLst/>
                <a:latin typeface="Calibri" panose="020F0502020204030204" pitchFamily="34" charset="0"/>
                <a:ea typeface="Calibri" panose="020F0502020204030204" pitchFamily="34" charset="0"/>
                <a:cs typeface="Calibri" panose="020F0502020204030204" pitchFamily="34" charset="0"/>
              </a:rPr>
              <a:t> </a:t>
            </a:r>
            <a:r>
              <a:rPr lang="en-US" sz="3600" i="1" u="sng" dirty="0">
                <a:effectLst/>
                <a:latin typeface="Calibri" panose="020F0502020204030204" pitchFamily="34" charset="0"/>
                <a:ea typeface="Calibri" panose="020F0502020204030204" pitchFamily="34" charset="0"/>
                <a:cs typeface="Calibri" panose="020F0502020204030204" pitchFamily="34" charset="0"/>
              </a:rPr>
              <a:t>doing</a:t>
            </a:r>
            <a:r>
              <a:rPr lang="en-US" sz="3600" i="1" dirty="0">
                <a:effectLst/>
                <a:latin typeface="Calibri" panose="020F0502020204030204" pitchFamily="34" charset="0"/>
                <a:ea typeface="Calibri" panose="020F0502020204030204" pitchFamily="34" charset="0"/>
                <a:cs typeface="Calibri" panose="020F0502020204030204" pitchFamily="34" charset="0"/>
              </a:rPr>
              <a:t> you are in Christ Jesus, who became to us wisdom from God, and righteousness and sanctification, and redemption…</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820265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1 Thessalonians 1:2-5</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201424"/>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Calibri" panose="020F0502020204030204" pitchFamily="34" charset="0"/>
              </a:rPr>
              <a:t>2 We give thanks to God always for all of you, making mention of you in our prayers; 3 constantly bearing in mind your work of faith and labor of love and steadfastness of hope in our Lord Jesus Christ in the presence of our God and Father, 4 </a:t>
            </a:r>
            <a:r>
              <a:rPr lang="en-US" sz="4000" b="1" i="1" dirty="0">
                <a:effectLst/>
                <a:latin typeface="Calibri" panose="020F0502020204030204" pitchFamily="34" charset="0"/>
                <a:ea typeface="Calibri" panose="020F0502020204030204" pitchFamily="34" charset="0"/>
                <a:cs typeface="Calibri" panose="020F0502020204030204" pitchFamily="34" charset="0"/>
              </a:rPr>
              <a:t>knowing, brethren beloved by God, His choice of you; </a:t>
            </a:r>
            <a:r>
              <a:rPr lang="en-US" sz="3600" i="1" dirty="0">
                <a:effectLst/>
                <a:latin typeface="Calibri" panose="020F0502020204030204" pitchFamily="34" charset="0"/>
                <a:ea typeface="Calibri" panose="020F0502020204030204" pitchFamily="34" charset="0"/>
                <a:cs typeface="Calibri" panose="020F0502020204030204" pitchFamily="34" charset="0"/>
              </a:rPr>
              <a:t>5 for our gospel did not come to you in word only, but also in power and in the Holy Spirit and with full conviction; just as you know what kind of men we proved to be among you for your sake.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3381577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r>
              <a:rPr lang="en-US" sz="3600" b="1" dirty="0">
                <a:solidFill>
                  <a:srgbClr val="92D050"/>
                </a:solidFill>
              </a:rPr>
              <a:t>III. Paul’s excitement in thanksgiving (v. 5)</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64910"/>
            <a:ext cx="11590636" cy="2554545"/>
          </a:xfrm>
          <a:prstGeom prst="rect">
            <a:avLst/>
          </a:prstGeom>
          <a:noFill/>
        </p:spPr>
        <p:txBody>
          <a:bodyPr wrap="square" rtlCol="0">
            <a:spAutoFit/>
          </a:bodyPr>
          <a:lstStyle/>
          <a:p>
            <a:pPr marL="514350" marR="0" indent="-514350" algn="just">
              <a:spcBef>
                <a:spcPts val="0"/>
              </a:spcBef>
              <a:spcAft>
                <a:spcPts val="0"/>
              </a:spcAft>
              <a:buAutoNum type="alphaUcPeriod"/>
            </a:pPr>
            <a:r>
              <a:rPr lang="en-US" sz="3200" b="1" dirty="0">
                <a:effectLst/>
                <a:latin typeface="Arial" panose="020B0604020202020204" pitchFamily="34" charset="0"/>
                <a:ea typeface="Times New Roman" panose="02020603050405020304" pitchFamily="18" charset="0"/>
              </a:rPr>
              <a:t>The gospel comes “in word” (5a)</a:t>
            </a:r>
          </a:p>
          <a:p>
            <a:pPr marL="514350" marR="0" indent="-514350" algn="just">
              <a:spcBef>
                <a:spcPts val="0"/>
              </a:spcBef>
              <a:spcAft>
                <a:spcPts val="0"/>
              </a:spcAft>
              <a:buAutoNum type="alphaUcPeriod"/>
            </a:pPr>
            <a:r>
              <a:rPr lang="en-US" sz="3200" b="1" dirty="0">
                <a:latin typeface="Arial" panose="020B0604020202020204" pitchFamily="34" charset="0"/>
                <a:ea typeface="Calibri" panose="020F0502020204030204" pitchFamily="34" charset="0"/>
                <a:cs typeface="Times New Roman" panose="02020603050405020304" pitchFamily="18" charset="0"/>
              </a:rPr>
              <a:t>The gospel comes “in power” (5b)</a:t>
            </a:r>
          </a:p>
          <a:p>
            <a:pPr marL="514350" marR="0" indent="-514350" algn="just">
              <a:spcBef>
                <a:spcPts val="0"/>
              </a:spcBef>
              <a:spcAft>
                <a:spcPts val="0"/>
              </a:spcAft>
              <a:buAutoNum type="alphaUcPeriod"/>
            </a:pPr>
            <a:r>
              <a:rPr lang="en-US" sz="3200" b="1" dirty="0">
                <a:latin typeface="Arial" panose="020B0604020202020204" pitchFamily="34" charset="0"/>
                <a:ea typeface="Calibri" panose="020F0502020204030204" pitchFamily="34" charset="0"/>
                <a:cs typeface="Times New Roman" panose="02020603050405020304" pitchFamily="18" charset="0"/>
              </a:rPr>
              <a:t>The gospel comes “in the Holy Spirit” (5c)</a:t>
            </a:r>
          </a:p>
          <a:p>
            <a:pPr marL="514350" marR="0" indent="-514350" algn="just">
              <a:spcBef>
                <a:spcPts val="0"/>
              </a:spcBef>
              <a:spcAft>
                <a:spcPts val="0"/>
              </a:spcAft>
              <a:buAutoNum type="alphaUcPeriod"/>
            </a:pPr>
            <a:r>
              <a:rPr lang="en-US" sz="3200" b="1" dirty="0">
                <a:effectLst/>
                <a:latin typeface="Arial" panose="020B0604020202020204" pitchFamily="34" charset="0"/>
                <a:ea typeface="Calibri" panose="020F0502020204030204" pitchFamily="34" charset="0"/>
                <a:cs typeface="Times New Roman" panose="02020603050405020304" pitchFamily="18" charset="0"/>
              </a:rPr>
              <a:t>The gospel comes “with full conviction” (5d)</a:t>
            </a:r>
          </a:p>
          <a:p>
            <a:pPr marL="514350" marR="0" indent="-514350" algn="just">
              <a:spcBef>
                <a:spcPts val="0"/>
              </a:spcBef>
              <a:spcAft>
                <a:spcPts val="0"/>
              </a:spcAft>
              <a:buAutoNum type="alphaUcPeriod"/>
            </a:pPr>
            <a:r>
              <a:rPr lang="en-US" sz="3200" b="1" dirty="0">
                <a:latin typeface="Arial" panose="020B0604020202020204" pitchFamily="34" charset="0"/>
                <a:ea typeface="Calibri" panose="020F0502020204030204" pitchFamily="34" charset="0"/>
                <a:cs typeface="Times New Roman" panose="02020603050405020304" pitchFamily="18" charset="0"/>
              </a:rPr>
              <a:t>The gospel comes with examples (5e)</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2134299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75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75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75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175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1 Thessalonians 4:1</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554545"/>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Times New Roman" panose="02020603050405020304" pitchFamily="18" charset="0"/>
                <a:cs typeface="Arial" panose="020B0604020202020204" pitchFamily="34" charset="0"/>
              </a:rPr>
              <a:t>Finally then, brethren, we request and exhort you in the Lord Jesus, that as you received from us instruction as to how you ought to walk and please God (just as you actually do walk), that you excel still more.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6140756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leaf&#10;&#10;Description automatically generated with medium confidence">
            <a:extLst>
              <a:ext uri="{FF2B5EF4-FFF2-40B4-BE49-F238E27FC236}">
                <a16:creationId xmlns:a16="http://schemas.microsoft.com/office/drawing/2014/main" id="{6E3D22AA-551D-4941-8613-49EF30A8AA56}"/>
              </a:ext>
            </a:extLst>
          </p:cNvPr>
          <p:cNvPicPr>
            <a:picLocks noChangeAspect="1"/>
          </p:cNvPicPr>
          <p:nvPr/>
        </p:nvPicPr>
        <p:blipFill>
          <a:blip r:embed="rId2"/>
          <a:stretch>
            <a:fillRect/>
          </a:stretch>
        </p:blipFill>
        <p:spPr>
          <a:xfrm>
            <a:off x="4230" y="0"/>
            <a:ext cx="12183539" cy="6858000"/>
          </a:xfrm>
          <a:prstGeom prst="rect">
            <a:avLst/>
          </a:prstGeom>
        </p:spPr>
      </p:pic>
      <p:sp>
        <p:nvSpPr>
          <p:cNvPr id="5" name="TextBox 4">
            <a:extLst>
              <a:ext uri="{FF2B5EF4-FFF2-40B4-BE49-F238E27FC236}">
                <a16:creationId xmlns:a16="http://schemas.microsoft.com/office/drawing/2014/main" id="{0CAA8F06-2798-4F2A-8DC9-8E009C9AC104}"/>
              </a:ext>
            </a:extLst>
          </p:cNvPr>
          <p:cNvSpPr txBox="1"/>
          <p:nvPr/>
        </p:nvSpPr>
        <p:spPr>
          <a:xfrm>
            <a:off x="223378" y="182899"/>
            <a:ext cx="6688901" cy="400110"/>
          </a:xfrm>
          <a:prstGeom prst="rect">
            <a:avLst/>
          </a:prstGeom>
          <a:noFill/>
        </p:spPr>
        <p:txBody>
          <a:bodyPr wrap="square" rtlCol="0">
            <a:spAutoFit/>
          </a:bodyPr>
          <a:lstStyle/>
          <a:p>
            <a:r>
              <a:rPr lang="en-US" sz="2000" b="1" dirty="0">
                <a:latin typeface="Candara" panose="020E0502030303020204" pitchFamily="34" charset="0"/>
              </a:rPr>
              <a:t>February 28, 2021</a:t>
            </a:r>
          </a:p>
        </p:txBody>
      </p:sp>
      <p:sp>
        <p:nvSpPr>
          <p:cNvPr id="2" name="TextBox 1">
            <a:extLst>
              <a:ext uri="{FF2B5EF4-FFF2-40B4-BE49-F238E27FC236}">
                <a16:creationId xmlns:a16="http://schemas.microsoft.com/office/drawing/2014/main" id="{F1588051-E0B5-4638-9205-E46E5525908B}"/>
              </a:ext>
            </a:extLst>
          </p:cNvPr>
          <p:cNvSpPr txBox="1"/>
          <p:nvPr/>
        </p:nvSpPr>
        <p:spPr>
          <a:xfrm>
            <a:off x="6742242" y="2996312"/>
            <a:ext cx="4461641" cy="1938992"/>
          </a:xfrm>
          <a:prstGeom prst="rect">
            <a:avLst/>
          </a:prstGeom>
          <a:noFill/>
        </p:spPr>
        <p:txBody>
          <a:bodyPr wrap="square" rtlCol="0">
            <a:spAutoFit/>
          </a:bodyPr>
          <a:lstStyle/>
          <a:p>
            <a:pPr algn="ctr"/>
            <a:r>
              <a:rPr lang="en-US" sz="3200" dirty="0"/>
              <a:t>Expressing Thankfulness</a:t>
            </a:r>
          </a:p>
          <a:p>
            <a:pPr algn="ctr"/>
            <a:r>
              <a:rPr lang="en-US" sz="2800" i="1" dirty="0"/>
              <a:t>1 Thessalonians 1:4-5 (Part 2)</a:t>
            </a:r>
          </a:p>
        </p:txBody>
      </p:sp>
    </p:spTree>
    <p:extLst>
      <p:ext uri="{BB962C8B-B14F-4D97-AF65-F5344CB8AC3E}">
        <p14:creationId xmlns:p14="http://schemas.microsoft.com/office/powerpoint/2010/main" val="4071068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1 Thessalonians 3:5-6</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3662541"/>
          </a:xfrm>
          <a:prstGeom prst="rect">
            <a:avLst/>
          </a:prstGeom>
          <a:noFill/>
        </p:spPr>
        <p:txBody>
          <a:bodyPr wrap="square" rtlCol="0">
            <a:spAutoFit/>
          </a:bodyPr>
          <a:lstStyle/>
          <a:p>
            <a:pPr algn="just"/>
            <a:r>
              <a:rPr lang="en-US" sz="3200" i="1" dirty="0">
                <a:effectLst/>
                <a:latin typeface="Calibri" panose="020F0502020204030204" pitchFamily="34" charset="0"/>
                <a:ea typeface="Calibri" panose="020F0502020204030204" pitchFamily="34" charset="0"/>
                <a:cs typeface="Calibri" panose="020F0502020204030204" pitchFamily="34" charset="0"/>
              </a:rPr>
              <a:t>5 For this reason, when I could endure it no longer, I also sent to find out about your faith, for fear that the tempter might have tempted you, and our labor would be in vain. 6 But now that Timothy has come to us from you, and has brought us good news of your faith and love, and that you always think kindly of us, longing to see us just as we also long to see you,</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1511504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1 Thessalonians 1:2; 5:16-18; 3:9</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40066"/>
            <a:ext cx="11590636" cy="1200329"/>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Calibri" panose="020F0502020204030204" pitchFamily="34" charset="0"/>
              </a:rPr>
              <a:t>1:2 We </a:t>
            </a:r>
            <a:r>
              <a:rPr lang="en-US" sz="3600" b="1" i="1" u="sng" dirty="0">
                <a:effectLst/>
                <a:latin typeface="Calibri" panose="020F0502020204030204" pitchFamily="34" charset="0"/>
                <a:ea typeface="Calibri" panose="020F0502020204030204" pitchFamily="34" charset="0"/>
                <a:cs typeface="Calibri" panose="020F0502020204030204" pitchFamily="34" charset="0"/>
              </a:rPr>
              <a:t>give</a:t>
            </a:r>
            <a:r>
              <a:rPr lang="en-US" sz="3600" b="1" i="1" dirty="0">
                <a:effectLst/>
                <a:latin typeface="Calibri" panose="020F0502020204030204" pitchFamily="34" charset="0"/>
                <a:ea typeface="Calibri" panose="020F0502020204030204" pitchFamily="34" charset="0"/>
                <a:cs typeface="Calibri" panose="020F0502020204030204" pitchFamily="34" charset="0"/>
              </a:rPr>
              <a:t> </a:t>
            </a:r>
            <a:r>
              <a:rPr lang="en-US" sz="3600" b="1" i="1" u="sng" dirty="0">
                <a:effectLst/>
                <a:latin typeface="Calibri" panose="020F0502020204030204" pitchFamily="34" charset="0"/>
                <a:ea typeface="Calibri" panose="020F0502020204030204" pitchFamily="34" charset="0"/>
                <a:cs typeface="Calibri" panose="020F0502020204030204" pitchFamily="34" charset="0"/>
              </a:rPr>
              <a:t>thanks</a:t>
            </a:r>
            <a:r>
              <a:rPr lang="en-US" sz="3600" b="1" i="1" dirty="0">
                <a:effectLst/>
                <a:latin typeface="Calibri" panose="020F0502020204030204" pitchFamily="34" charset="0"/>
                <a:ea typeface="Calibri" panose="020F0502020204030204" pitchFamily="34" charset="0"/>
                <a:cs typeface="Calibri" panose="020F0502020204030204" pitchFamily="34" charset="0"/>
              </a:rPr>
              <a:t> </a:t>
            </a:r>
            <a:r>
              <a:rPr lang="en-US" sz="3600" i="1" dirty="0">
                <a:effectLst/>
                <a:latin typeface="Calibri" panose="020F0502020204030204" pitchFamily="34" charset="0"/>
                <a:ea typeface="Calibri" panose="020F0502020204030204" pitchFamily="34" charset="0"/>
                <a:cs typeface="Calibri" panose="020F0502020204030204" pitchFamily="34" charset="0"/>
              </a:rPr>
              <a:t>to God always for all of you, making mention of you in our </a:t>
            </a:r>
            <a:r>
              <a:rPr lang="en-US" sz="3600" b="1" i="1" u="sng" dirty="0">
                <a:effectLst/>
                <a:latin typeface="Calibri" panose="020F0502020204030204" pitchFamily="34" charset="0"/>
                <a:ea typeface="Calibri" panose="020F0502020204030204" pitchFamily="34" charset="0"/>
                <a:cs typeface="Calibri" panose="020F0502020204030204" pitchFamily="34" charset="0"/>
              </a:rPr>
              <a:t>prayers</a:t>
            </a:r>
            <a:r>
              <a:rPr lang="en-US" sz="3600" i="1" dirty="0">
                <a:effectLst/>
                <a:latin typeface="Calibri" panose="020F0502020204030204" pitchFamily="34" charset="0"/>
                <a:ea typeface="Calibri" panose="020F0502020204030204" pitchFamily="34" charset="0"/>
                <a:cs typeface="Calibri" panose="020F0502020204030204" pitchFamily="34" charset="0"/>
              </a:rPr>
              <a:t>…</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F7496FAE-C1AA-45E2-9E76-B620FE4F0D5F}"/>
              </a:ext>
            </a:extLst>
          </p:cNvPr>
          <p:cNvSpPr txBox="1"/>
          <p:nvPr/>
        </p:nvSpPr>
        <p:spPr>
          <a:xfrm>
            <a:off x="300682" y="2217718"/>
            <a:ext cx="11590636" cy="1754326"/>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Calibri" panose="020F0502020204030204" pitchFamily="34" charset="0"/>
              </a:rPr>
              <a:t>5:16 Rejoice always; 17 </a:t>
            </a:r>
            <a:r>
              <a:rPr lang="en-US" sz="3600" b="1" i="1" u="sng" dirty="0">
                <a:effectLst/>
                <a:latin typeface="Calibri" panose="020F0502020204030204" pitchFamily="34" charset="0"/>
                <a:ea typeface="Calibri" panose="020F0502020204030204" pitchFamily="34" charset="0"/>
                <a:cs typeface="Calibri" panose="020F0502020204030204" pitchFamily="34" charset="0"/>
              </a:rPr>
              <a:t>pray</a:t>
            </a:r>
            <a:r>
              <a:rPr lang="en-US" sz="3600" i="1" dirty="0">
                <a:effectLst/>
                <a:latin typeface="Calibri" panose="020F0502020204030204" pitchFamily="34" charset="0"/>
                <a:ea typeface="Calibri" panose="020F0502020204030204" pitchFamily="34" charset="0"/>
                <a:cs typeface="Calibri" panose="020F0502020204030204" pitchFamily="34" charset="0"/>
              </a:rPr>
              <a:t> without ceasing; 18 in everything </a:t>
            </a:r>
            <a:r>
              <a:rPr lang="en-US" sz="3600" b="1" i="1" u="sng" dirty="0">
                <a:effectLst/>
                <a:latin typeface="Calibri" panose="020F0502020204030204" pitchFamily="34" charset="0"/>
                <a:ea typeface="Calibri" panose="020F0502020204030204" pitchFamily="34" charset="0"/>
                <a:cs typeface="Calibri" panose="020F0502020204030204" pitchFamily="34" charset="0"/>
              </a:rPr>
              <a:t>give thanks</a:t>
            </a:r>
            <a:r>
              <a:rPr lang="en-US" sz="3600" i="1" dirty="0">
                <a:effectLst/>
                <a:latin typeface="Calibri" panose="020F0502020204030204" pitchFamily="34" charset="0"/>
                <a:ea typeface="Calibri" panose="020F0502020204030204" pitchFamily="34" charset="0"/>
                <a:cs typeface="Calibri" panose="020F0502020204030204" pitchFamily="34" charset="0"/>
              </a:rPr>
              <a:t>; for this is God's will for you in Christ Jesus.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80BF284E-4FC3-4CE7-961F-13C2A4F97D2E}"/>
              </a:ext>
            </a:extLst>
          </p:cNvPr>
          <p:cNvSpPr txBox="1"/>
          <p:nvPr/>
        </p:nvSpPr>
        <p:spPr>
          <a:xfrm>
            <a:off x="315296" y="4061128"/>
            <a:ext cx="11590636" cy="1754326"/>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Calibri" panose="020F0502020204030204" pitchFamily="34" charset="0"/>
              </a:rPr>
              <a:t>3:9 For what </a:t>
            </a:r>
            <a:r>
              <a:rPr lang="en-US" sz="3600" b="1" i="1" u="sng" dirty="0">
                <a:effectLst/>
                <a:latin typeface="Calibri" panose="020F0502020204030204" pitchFamily="34" charset="0"/>
                <a:ea typeface="Calibri" panose="020F0502020204030204" pitchFamily="34" charset="0"/>
                <a:cs typeface="Calibri" panose="020F0502020204030204" pitchFamily="34" charset="0"/>
              </a:rPr>
              <a:t>thanks</a:t>
            </a:r>
            <a:r>
              <a:rPr lang="en-US" sz="3600" i="1" dirty="0">
                <a:effectLst/>
                <a:latin typeface="Calibri" panose="020F0502020204030204" pitchFamily="34" charset="0"/>
                <a:ea typeface="Calibri" panose="020F0502020204030204" pitchFamily="34" charset="0"/>
                <a:cs typeface="Calibri" panose="020F0502020204030204" pitchFamily="34" charset="0"/>
              </a:rPr>
              <a:t> can we </a:t>
            </a:r>
            <a:r>
              <a:rPr lang="en-US" sz="3600" b="1" i="1" u="sng" dirty="0">
                <a:effectLst/>
                <a:latin typeface="Calibri" panose="020F0502020204030204" pitchFamily="34" charset="0"/>
                <a:ea typeface="Calibri" panose="020F0502020204030204" pitchFamily="34" charset="0"/>
                <a:cs typeface="Calibri" panose="020F0502020204030204" pitchFamily="34" charset="0"/>
              </a:rPr>
              <a:t>render</a:t>
            </a:r>
            <a:r>
              <a:rPr lang="en-US" sz="3600" i="1" dirty="0">
                <a:effectLst/>
                <a:latin typeface="Calibri" panose="020F0502020204030204" pitchFamily="34" charset="0"/>
                <a:ea typeface="Calibri" panose="020F0502020204030204" pitchFamily="34" charset="0"/>
                <a:cs typeface="Calibri" panose="020F0502020204030204" pitchFamily="34" charset="0"/>
              </a:rPr>
              <a:t> to God for you in return for all the joy with which we rejoice before our God on your account,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5465811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7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Key Words/Phrases in 1 Thessalonians 1</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64910"/>
            <a:ext cx="11590636" cy="5078313"/>
          </a:xfrm>
          <a:prstGeom prst="rect">
            <a:avLst/>
          </a:prstGeom>
          <a:noFill/>
        </p:spPr>
        <p:txBody>
          <a:bodyPr wrap="square" rtlCol="0">
            <a:spAutoFit/>
          </a:bodyPr>
          <a:lstStyle/>
          <a:p>
            <a:pPr marL="342900" lvl="0" indent="-342900">
              <a:buFont typeface="+mj-lt"/>
              <a:buAutoNum type="arabicPeriod"/>
            </a:pPr>
            <a:r>
              <a:rPr lang="en-US" sz="3600" i="1" dirty="0"/>
              <a:t>“We give thanks” (v. 2)</a:t>
            </a:r>
            <a:endParaRPr lang="en-US" sz="3600" dirty="0"/>
          </a:p>
          <a:p>
            <a:pPr marL="342900" lvl="0" indent="-342900">
              <a:buFont typeface="+mj-lt"/>
              <a:buAutoNum type="arabicPeriod"/>
            </a:pPr>
            <a:r>
              <a:rPr lang="en-US" sz="3600" i="1" dirty="0"/>
              <a:t>“knowing…His choice of you” (v. 4)</a:t>
            </a:r>
            <a:endParaRPr lang="en-US" sz="3600" dirty="0"/>
          </a:p>
          <a:p>
            <a:pPr marL="342900" lvl="0" indent="-342900">
              <a:buFont typeface="+mj-lt"/>
              <a:buAutoNum type="arabicPeriod"/>
            </a:pPr>
            <a:r>
              <a:rPr lang="en-US" sz="3600" i="1" dirty="0"/>
              <a:t>“became imitators of us and of the Lord…” (v. 6)</a:t>
            </a:r>
            <a:endParaRPr lang="en-US" sz="3600" dirty="0"/>
          </a:p>
          <a:p>
            <a:pPr marL="342900" lvl="0" indent="-342900">
              <a:buFont typeface="+mj-lt"/>
              <a:buAutoNum type="arabicPeriod"/>
            </a:pPr>
            <a:r>
              <a:rPr lang="en-US" sz="3600" i="1" dirty="0"/>
              <a:t>“became an example” (v. 7)</a:t>
            </a:r>
            <a:endParaRPr lang="en-US" sz="3600" dirty="0"/>
          </a:p>
          <a:p>
            <a:pPr marL="342900" lvl="0" indent="-342900">
              <a:buFont typeface="+mj-lt"/>
              <a:buAutoNum type="arabicPeriod"/>
            </a:pPr>
            <a:r>
              <a:rPr lang="en-US" sz="3600" i="1" dirty="0"/>
              <a:t>“gone forth” (v. 8)</a:t>
            </a:r>
          </a:p>
          <a:p>
            <a:pPr marL="342900" lvl="0" indent="-342900">
              <a:buFont typeface="+mj-lt"/>
              <a:buAutoNum type="arabicPeriod"/>
            </a:pPr>
            <a:r>
              <a:rPr lang="en-US" sz="3600" i="1" dirty="0"/>
              <a:t>“report” (v.9)</a:t>
            </a:r>
            <a:endParaRPr lang="en-US" sz="3600" dirty="0"/>
          </a:p>
          <a:p>
            <a:pPr marL="342900" lvl="0" indent="-342900">
              <a:buFont typeface="+mj-lt"/>
              <a:buAutoNum type="arabicPeriod"/>
            </a:pPr>
            <a:r>
              <a:rPr lang="en-US" sz="3600" i="1" dirty="0"/>
              <a:t>“turned to God” (v.9)</a:t>
            </a:r>
            <a:endParaRPr lang="en-US" sz="3600" dirty="0"/>
          </a:p>
          <a:p>
            <a:pPr marL="342900" lvl="0" indent="-342900">
              <a:buFont typeface="+mj-lt"/>
              <a:buAutoNum type="arabicPeriod"/>
            </a:pPr>
            <a:r>
              <a:rPr lang="en-US" sz="3600" i="1" dirty="0"/>
              <a:t>“Son” (v. 10)</a:t>
            </a:r>
            <a:endParaRPr lang="en-US" sz="3600" dirty="0"/>
          </a:p>
          <a:p>
            <a:pPr marL="342900" lvl="0" indent="-342900">
              <a:buFont typeface="+mj-lt"/>
              <a:buAutoNum type="arabicPeriod"/>
            </a:pPr>
            <a:r>
              <a:rPr lang="en-US" sz="3600" i="1" dirty="0"/>
              <a:t>“Jesus” (v. 10)</a:t>
            </a:r>
            <a:endParaRPr lang="en-US" sz="3600" dirty="0"/>
          </a:p>
        </p:txBody>
      </p:sp>
    </p:spTree>
    <p:extLst>
      <p:ext uri="{BB962C8B-B14F-4D97-AF65-F5344CB8AC3E}">
        <p14:creationId xmlns:p14="http://schemas.microsoft.com/office/powerpoint/2010/main" val="915070357"/>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75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par>
                          <p:cTn id="8" fill="hold">
                            <p:stCondLst>
                              <p:cond delay="2500"/>
                            </p:stCondLst>
                            <p:childTnLst>
                              <p:par>
                                <p:cTn id="9" presetID="10" presetClass="entr" presetSubtype="0"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1750"/>
                                        <p:tgtEl>
                                          <p:spTgt spid="2">
                                            <p:txEl>
                                              <p:pRg st="1" end="1"/>
                                            </p:txEl>
                                          </p:spTgt>
                                        </p:tgtEl>
                                      </p:cBhvr>
                                    </p:animEffect>
                                  </p:childTnLst>
                                </p:cTn>
                              </p:par>
                            </p:childTnLst>
                          </p:cTn>
                        </p:par>
                        <p:par>
                          <p:cTn id="12" fill="hold">
                            <p:stCondLst>
                              <p:cond delay="4250"/>
                            </p:stCondLst>
                            <p:childTnLst>
                              <p:par>
                                <p:cTn id="13" presetID="10" presetClass="entr" presetSubtype="0"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1750"/>
                                        <p:tgtEl>
                                          <p:spTgt spid="2">
                                            <p:txEl>
                                              <p:pRg st="2" end="2"/>
                                            </p:txEl>
                                          </p:spTgt>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1750"/>
                                        <p:tgtEl>
                                          <p:spTgt spid="2">
                                            <p:txEl>
                                              <p:pRg st="3" end="3"/>
                                            </p:txEl>
                                          </p:spTgt>
                                        </p:tgtEl>
                                      </p:cBhvr>
                                    </p:animEffect>
                                  </p:childTnLst>
                                </p:cTn>
                              </p:par>
                            </p:childTnLst>
                          </p:cTn>
                        </p:par>
                        <p:par>
                          <p:cTn id="20" fill="hold">
                            <p:stCondLst>
                              <p:cond delay="7750"/>
                            </p:stCondLst>
                            <p:childTnLst>
                              <p:par>
                                <p:cTn id="21" presetID="10" presetClass="entr" presetSubtype="0" fill="hold" nodeType="after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1750"/>
                                        <p:tgtEl>
                                          <p:spTgt spid="2">
                                            <p:txEl>
                                              <p:pRg st="4" end="4"/>
                                            </p:txEl>
                                          </p:spTgt>
                                        </p:tgtEl>
                                      </p:cBhvr>
                                    </p:animEffect>
                                  </p:childTnLst>
                                </p:cTn>
                              </p:par>
                            </p:childTnLst>
                          </p:cTn>
                        </p:par>
                        <p:par>
                          <p:cTn id="24" fill="hold">
                            <p:stCondLst>
                              <p:cond delay="9500"/>
                            </p:stCondLst>
                            <p:childTnLst>
                              <p:par>
                                <p:cTn id="25" presetID="10" presetClass="entr" presetSubtype="0" fill="hold" nodeType="after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1750"/>
                                        <p:tgtEl>
                                          <p:spTgt spid="2">
                                            <p:txEl>
                                              <p:pRg st="5" end="5"/>
                                            </p:txEl>
                                          </p:spTgt>
                                        </p:tgtEl>
                                      </p:cBhvr>
                                    </p:animEffect>
                                  </p:childTnLst>
                                </p:cTn>
                              </p:par>
                            </p:childTnLst>
                          </p:cTn>
                        </p:par>
                        <p:par>
                          <p:cTn id="28" fill="hold">
                            <p:stCondLst>
                              <p:cond delay="11250"/>
                            </p:stCondLst>
                            <p:childTnLst>
                              <p:par>
                                <p:cTn id="29" presetID="10" presetClass="entr" presetSubtype="0" fill="hold" nodeType="after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fade">
                                      <p:cBhvr>
                                        <p:cTn id="31" dur="1750"/>
                                        <p:tgtEl>
                                          <p:spTgt spid="2">
                                            <p:txEl>
                                              <p:pRg st="6" end="6"/>
                                            </p:txEl>
                                          </p:spTgt>
                                        </p:tgtEl>
                                      </p:cBhvr>
                                    </p:animEffect>
                                  </p:childTnLst>
                                </p:cTn>
                              </p:par>
                            </p:childTnLst>
                          </p:cTn>
                        </p:par>
                        <p:par>
                          <p:cTn id="32" fill="hold">
                            <p:stCondLst>
                              <p:cond delay="13000"/>
                            </p:stCondLst>
                            <p:childTnLst>
                              <p:par>
                                <p:cTn id="33" presetID="10" presetClass="entr" presetSubtype="0" fill="hold" nodeType="after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animEffect transition="in" filter="fade">
                                      <p:cBhvr>
                                        <p:cTn id="35" dur="1750"/>
                                        <p:tgtEl>
                                          <p:spTgt spid="2">
                                            <p:txEl>
                                              <p:pRg st="7" end="7"/>
                                            </p:txEl>
                                          </p:spTgt>
                                        </p:tgtEl>
                                      </p:cBhvr>
                                    </p:animEffect>
                                  </p:childTnLst>
                                </p:cTn>
                              </p:par>
                            </p:childTnLst>
                          </p:cTn>
                        </p:par>
                        <p:par>
                          <p:cTn id="36" fill="hold">
                            <p:stCondLst>
                              <p:cond delay="14750"/>
                            </p:stCondLst>
                            <p:childTnLst>
                              <p:par>
                                <p:cTn id="37" presetID="10" presetClass="entr" presetSubtype="0" fill="hold" nodeType="after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animEffect transition="in" filter="fade">
                                      <p:cBhvr>
                                        <p:cTn id="39" dur="175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We give thanks…(v. 2) how?</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64910"/>
            <a:ext cx="11590636" cy="1938992"/>
          </a:xfrm>
          <a:prstGeom prst="rect">
            <a:avLst/>
          </a:prstGeom>
          <a:noFill/>
        </p:spPr>
        <p:txBody>
          <a:bodyPr wrap="square" rtlCol="0">
            <a:spAutoFit/>
          </a:bodyPr>
          <a:lstStyle/>
          <a:p>
            <a:pPr marL="342900" marR="0" lvl="0" indent="-342900" algn="just">
              <a:spcBef>
                <a:spcPts val="0"/>
              </a:spcBef>
              <a:spcAft>
                <a:spcPts val="0"/>
              </a:spcAft>
              <a:buFont typeface="Arial" panose="020B0604020202020204" pitchFamily="34" charset="0"/>
              <a:buAutoNum type="arabicPeriod"/>
            </a:pPr>
            <a:r>
              <a:rPr lang="en-US" sz="4000" i="1" dirty="0">
                <a:effectLst/>
                <a:latin typeface="Calibri" panose="020F0502020204030204" pitchFamily="34" charset="0"/>
                <a:ea typeface="Calibri" panose="020F0502020204030204" pitchFamily="34" charset="0"/>
                <a:cs typeface="Calibri" panose="020F0502020204030204" pitchFamily="34" charset="0"/>
              </a:rPr>
              <a:t>“Making mention…”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Arial" panose="020B0604020202020204" pitchFamily="34" charset="0"/>
              <a:buAutoNum type="arabicPeriod"/>
            </a:pPr>
            <a:r>
              <a:rPr lang="en-US" sz="4000" i="1" dirty="0">
                <a:effectLst/>
                <a:latin typeface="Calibri" panose="020F0502020204030204" pitchFamily="34" charset="0"/>
                <a:ea typeface="Calibri" panose="020F0502020204030204" pitchFamily="34" charset="0"/>
                <a:cs typeface="Calibri" panose="020F0502020204030204" pitchFamily="34" charset="0"/>
              </a:rPr>
              <a:t>“Bearing in mind…”</a:t>
            </a:r>
            <a:r>
              <a:rPr lang="en-US" sz="4000" dirty="0">
                <a:effectLst/>
                <a:latin typeface="Arial" panose="020B0604020202020204" pitchFamily="34" charset="0"/>
                <a:ea typeface="Calibri" panose="020F0502020204030204" pitchFamily="34" charset="0"/>
                <a:cs typeface="Times New Roman" panose="02020603050405020304" pitchFamily="18" charset="0"/>
              </a:rPr>
              <a:t>, and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Arial" panose="020B0604020202020204" pitchFamily="34" charset="0"/>
              <a:buAutoNum type="arabicPeriod"/>
            </a:pPr>
            <a:r>
              <a:rPr lang="en-US" sz="4000" b="1" i="1" dirty="0">
                <a:solidFill>
                  <a:srgbClr val="92D050"/>
                </a:solidFill>
                <a:effectLst/>
                <a:latin typeface="Calibri" panose="020F0502020204030204" pitchFamily="34" charset="0"/>
                <a:ea typeface="Calibri" panose="020F0502020204030204" pitchFamily="34" charset="0"/>
                <a:cs typeface="Calibri" panose="020F0502020204030204" pitchFamily="34" charset="0"/>
              </a:rPr>
              <a:t>“Knowing…”</a:t>
            </a:r>
            <a:endParaRPr lang="en-US" sz="4000" b="1" dirty="0">
              <a:solidFill>
                <a:srgbClr val="92D05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5412311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par>
                          <p:cTn id="8" fill="hold">
                            <p:stCondLst>
                              <p:cond delay="1750"/>
                            </p:stCondLst>
                            <p:childTnLst>
                              <p:par>
                                <p:cTn id="9" presetID="10" presetClass="entr" presetSubtype="0" fill="hold" nodeType="afterEffect">
                                  <p:stCondLst>
                                    <p:cond delay="125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1750"/>
                                        <p:tgtEl>
                                          <p:spTgt spid="2">
                                            <p:txEl>
                                              <p:pRg st="1" end="1"/>
                                            </p:txEl>
                                          </p:spTgt>
                                        </p:tgtEl>
                                      </p:cBhvr>
                                    </p:animEffect>
                                  </p:childTnLst>
                                </p:cTn>
                              </p:par>
                            </p:childTnLst>
                          </p:cTn>
                        </p:par>
                        <p:par>
                          <p:cTn id="12" fill="hold">
                            <p:stCondLst>
                              <p:cond delay="4750"/>
                            </p:stCondLst>
                            <p:childTnLst>
                              <p:par>
                                <p:cTn id="13" presetID="10" presetClass="entr" presetSubtype="0" fill="hold" nodeType="afterEffect">
                                  <p:stCondLst>
                                    <p:cond delay="125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175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“Knowing…His choice of you…(v. 4) how?</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64910"/>
            <a:ext cx="11590636" cy="1323439"/>
          </a:xfrm>
          <a:prstGeom prst="rect">
            <a:avLst/>
          </a:prstGeom>
          <a:noFill/>
        </p:spPr>
        <p:txBody>
          <a:bodyPr wrap="square" rtlCol="0">
            <a:spAutoFit/>
          </a:bodyPr>
          <a:lstStyle/>
          <a:p>
            <a:pPr marL="342900" marR="0" lvl="0" indent="-342900" algn="just">
              <a:spcBef>
                <a:spcPts val="0"/>
              </a:spcBef>
              <a:spcAft>
                <a:spcPts val="0"/>
              </a:spcAft>
              <a:buFont typeface="Arial" panose="020B0604020202020204" pitchFamily="34" charset="0"/>
              <a:buAutoNum type="arabicPeriod"/>
            </a:pPr>
            <a:r>
              <a:rPr lang="en-US" sz="4000" i="1" dirty="0">
                <a:effectLst/>
                <a:latin typeface="Calibri" panose="020F0502020204030204" pitchFamily="34" charset="0"/>
                <a:ea typeface="Calibri" panose="020F0502020204030204" pitchFamily="34" charset="0"/>
                <a:cs typeface="Calibri" panose="020F0502020204030204" pitchFamily="34" charset="0"/>
              </a:rPr>
              <a:t> Response to the gospel (v. 5)</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Arial" panose="020B0604020202020204" pitchFamily="34" charset="0"/>
              <a:buAutoNum type="arabicPeriod"/>
            </a:pPr>
            <a:r>
              <a:rPr lang="en-US" sz="4000" b="1" i="1" dirty="0">
                <a:solidFill>
                  <a:srgbClr val="92D050"/>
                </a:solidFill>
                <a:effectLst/>
                <a:latin typeface="Calibri" panose="020F0502020204030204" pitchFamily="34" charset="0"/>
                <a:ea typeface="Calibri" panose="020F0502020204030204" pitchFamily="34" charset="0"/>
                <a:cs typeface="Calibri" panose="020F0502020204030204" pitchFamily="34" charset="0"/>
              </a:rPr>
              <a:t> Became imitators </a:t>
            </a:r>
            <a:r>
              <a:rPr lang="en-US" sz="4000" i="1" dirty="0">
                <a:latin typeface="Calibri" panose="020F0502020204030204" pitchFamily="34" charset="0"/>
                <a:ea typeface="Calibri" panose="020F0502020204030204" pitchFamily="34" charset="0"/>
                <a:cs typeface="Calibri" panose="020F0502020204030204" pitchFamily="34" charset="0"/>
              </a:rPr>
              <a:t>of us and of the Lord” (v. 6)</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8023847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75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Became Imitators…</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64910"/>
            <a:ext cx="11590636" cy="2554545"/>
          </a:xfrm>
          <a:prstGeom prst="rect">
            <a:avLst/>
          </a:prstGeom>
          <a:noFill/>
        </p:spPr>
        <p:txBody>
          <a:bodyPr wrap="square" rtlCol="0">
            <a:spAutoFit/>
          </a:bodyPr>
          <a:lstStyle/>
          <a:p>
            <a:pPr marL="342900" marR="0" lvl="0" indent="-342900" algn="just">
              <a:spcBef>
                <a:spcPts val="0"/>
              </a:spcBef>
              <a:spcAft>
                <a:spcPts val="0"/>
              </a:spcAft>
              <a:buFont typeface="Arial" panose="020B0604020202020204" pitchFamily="34" charset="0"/>
              <a:buAutoNum type="arabicPeriod"/>
            </a:pPr>
            <a:r>
              <a:rPr lang="en-US" sz="4000" i="1" dirty="0">
                <a:effectLst/>
                <a:latin typeface="Calibri" panose="020F0502020204030204" pitchFamily="34" charset="0"/>
                <a:ea typeface="Calibri" panose="020F0502020204030204" pitchFamily="34" charset="0"/>
                <a:cs typeface="Calibri" panose="020F0502020204030204" pitchFamily="34" charset="0"/>
              </a:rPr>
              <a:t> How? </a:t>
            </a:r>
            <a:r>
              <a:rPr lang="en-US" sz="4000" i="1" dirty="0">
                <a:latin typeface="Calibri" panose="020F0502020204030204" pitchFamily="34" charset="0"/>
                <a:cs typeface="Calibri" panose="020F0502020204030204" pitchFamily="34" charset="0"/>
              </a:rPr>
              <a:t>“received the word in much tribulation with the joy of the Holy Spirit.”</a:t>
            </a:r>
            <a:r>
              <a:rPr lang="en-US" sz="4000" i="1" dirty="0">
                <a:effectLst/>
                <a:latin typeface="Calibri" panose="020F0502020204030204" pitchFamily="34" charset="0"/>
                <a:ea typeface="Calibri" panose="020F0502020204030204" pitchFamily="34" charset="0"/>
                <a:cs typeface="Calibri" panose="020F0502020204030204" pitchFamily="34" charset="0"/>
              </a:rPr>
              <a:t> (v. 6b)</a:t>
            </a:r>
          </a:p>
          <a:p>
            <a:pPr marL="342900" marR="0" lvl="0" indent="-342900" algn="just">
              <a:spcBef>
                <a:spcPts val="0"/>
              </a:spcBef>
              <a:spcAft>
                <a:spcPts val="0"/>
              </a:spcAft>
              <a:buFont typeface="Arial" panose="020B0604020202020204" pitchFamily="34" charset="0"/>
              <a:buAutoNum type="arabicPeriod"/>
            </a:pPr>
            <a:r>
              <a:rPr lang="en-US" sz="4000" b="1" i="1" dirty="0">
                <a:effectLst/>
                <a:latin typeface="Calibri" panose="020F0502020204030204" pitchFamily="34" charset="0"/>
                <a:ea typeface="Calibri" panose="020F0502020204030204" pitchFamily="34" charset="0"/>
                <a:cs typeface="Calibri" panose="020F0502020204030204" pitchFamily="34" charset="0"/>
              </a:rPr>
              <a:t> </a:t>
            </a:r>
            <a:r>
              <a:rPr lang="en-US" sz="4000" i="1" dirty="0">
                <a:effectLst/>
                <a:latin typeface="Calibri" panose="020F0502020204030204" pitchFamily="34" charset="0"/>
                <a:ea typeface="Calibri" panose="020F0502020204030204" pitchFamily="34" charset="0"/>
                <a:cs typeface="Calibri" panose="020F0502020204030204" pitchFamily="34" charset="0"/>
              </a:rPr>
              <a:t>Result</a:t>
            </a:r>
            <a:r>
              <a:rPr lang="en-US" sz="4000" b="1" i="1" dirty="0">
                <a:effectLst/>
                <a:latin typeface="Calibri" panose="020F0502020204030204" pitchFamily="34" charset="0"/>
                <a:ea typeface="Calibri" panose="020F0502020204030204" pitchFamily="34" charset="0"/>
                <a:cs typeface="Calibri" panose="020F0502020204030204" pitchFamily="34" charset="0"/>
              </a:rPr>
              <a:t> -</a:t>
            </a:r>
            <a:r>
              <a:rPr lang="en-US" sz="4000" b="1" i="1" dirty="0">
                <a:solidFill>
                  <a:srgbClr val="92D050"/>
                </a:solidFill>
                <a:effectLst/>
                <a:latin typeface="Calibri" panose="020F0502020204030204" pitchFamily="34" charset="0"/>
                <a:ea typeface="Calibri" panose="020F0502020204030204" pitchFamily="34" charset="0"/>
                <a:cs typeface="Calibri" panose="020F0502020204030204" pitchFamily="34" charset="0"/>
              </a:rPr>
              <a:t> </a:t>
            </a:r>
            <a:r>
              <a:rPr lang="en-US" sz="4000" i="1" dirty="0">
                <a:latin typeface="Calibri" panose="020F0502020204030204" pitchFamily="34" charset="0"/>
                <a:cs typeface="Calibri" panose="020F0502020204030204" pitchFamily="34" charset="0"/>
              </a:rPr>
              <a:t>so that you </a:t>
            </a:r>
            <a:r>
              <a:rPr lang="en-US" sz="4000" b="1" i="1" dirty="0">
                <a:solidFill>
                  <a:srgbClr val="92D050"/>
                </a:solidFill>
                <a:latin typeface="Calibri" panose="020F0502020204030204" pitchFamily="34" charset="0"/>
                <a:cs typeface="Calibri" panose="020F0502020204030204" pitchFamily="34" charset="0"/>
              </a:rPr>
              <a:t>became an example </a:t>
            </a:r>
            <a:r>
              <a:rPr lang="en-US" sz="4000" i="1" dirty="0">
                <a:latin typeface="Calibri" panose="020F0502020204030204" pitchFamily="34" charset="0"/>
                <a:cs typeface="Calibri" panose="020F0502020204030204" pitchFamily="34" charset="0"/>
              </a:rPr>
              <a:t>to all the believers in Macedonia and in Achaia.</a:t>
            </a:r>
            <a:r>
              <a:rPr lang="en-US" sz="4000" dirty="0">
                <a:latin typeface="Calibri" panose="020F0502020204030204" pitchFamily="34" charset="0"/>
                <a:cs typeface="Calibri" panose="020F0502020204030204" pitchFamily="34" charset="0"/>
              </a:rPr>
              <a:t> </a:t>
            </a:r>
            <a:r>
              <a:rPr lang="en-US" sz="4000" i="1" dirty="0">
                <a:latin typeface="Calibri" panose="020F0502020204030204" pitchFamily="34" charset="0"/>
                <a:ea typeface="Calibri" panose="020F0502020204030204" pitchFamily="34" charset="0"/>
                <a:cs typeface="Calibri" panose="020F0502020204030204" pitchFamily="34" charset="0"/>
              </a:rPr>
              <a:t>(v. 7)</a:t>
            </a:r>
            <a:endParaRPr lang="en-US" sz="40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9678039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75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Became an example…</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64910"/>
            <a:ext cx="11590636" cy="2554545"/>
          </a:xfrm>
          <a:prstGeom prst="rect">
            <a:avLst/>
          </a:prstGeom>
          <a:noFill/>
        </p:spPr>
        <p:txBody>
          <a:bodyPr wrap="square" rtlCol="0">
            <a:spAutoFit/>
          </a:bodyPr>
          <a:lstStyle/>
          <a:p>
            <a:pPr marL="342900" marR="0" lvl="0" indent="-342900" algn="just">
              <a:spcBef>
                <a:spcPts val="0"/>
              </a:spcBef>
              <a:spcAft>
                <a:spcPts val="0"/>
              </a:spcAft>
              <a:buFont typeface="Arial" panose="020B0604020202020204" pitchFamily="34" charset="0"/>
              <a:buAutoNum type="arabicPeriod"/>
            </a:pPr>
            <a:r>
              <a:rPr lang="en-US" sz="4000" i="1" dirty="0">
                <a:effectLst/>
                <a:latin typeface="Calibri" panose="020F0502020204030204" pitchFamily="34" charset="0"/>
                <a:ea typeface="Calibri" panose="020F0502020204030204" pitchFamily="34" charset="0"/>
                <a:cs typeface="Calibri" panose="020F0502020204030204" pitchFamily="34" charset="0"/>
              </a:rPr>
              <a:t> How? </a:t>
            </a:r>
            <a:r>
              <a:rPr lang="en-US" sz="4000" i="1" dirty="0">
                <a:latin typeface="Calibri" panose="020F0502020204030204" pitchFamily="34" charset="0"/>
                <a:cs typeface="Calibri" panose="020F0502020204030204" pitchFamily="34" charset="0"/>
              </a:rPr>
              <a:t>“the word of the Lord sounded forth from you…”</a:t>
            </a:r>
            <a:r>
              <a:rPr lang="en-US" sz="4000" dirty="0">
                <a:latin typeface="Calibri" panose="020F0502020204030204" pitchFamily="34" charset="0"/>
                <a:cs typeface="Calibri" panose="020F0502020204030204" pitchFamily="34" charset="0"/>
              </a:rPr>
              <a:t> </a:t>
            </a:r>
            <a:r>
              <a:rPr lang="en-US" sz="4000" i="1" dirty="0">
                <a:effectLst/>
                <a:latin typeface="Calibri" panose="020F0502020204030204" pitchFamily="34" charset="0"/>
                <a:ea typeface="Calibri" panose="020F0502020204030204" pitchFamily="34" charset="0"/>
                <a:cs typeface="Calibri" panose="020F0502020204030204" pitchFamily="34" charset="0"/>
              </a:rPr>
              <a:t>(v. 8a)</a:t>
            </a:r>
          </a:p>
          <a:p>
            <a:pPr marL="342900" marR="0" lvl="0" indent="-342900" algn="just">
              <a:spcBef>
                <a:spcPts val="0"/>
              </a:spcBef>
              <a:spcAft>
                <a:spcPts val="0"/>
              </a:spcAft>
              <a:buFont typeface="Arial" panose="020B0604020202020204" pitchFamily="34" charset="0"/>
              <a:buAutoNum type="arabicPeriod"/>
            </a:pPr>
            <a:r>
              <a:rPr lang="en-US" sz="4000" b="1" i="1" dirty="0">
                <a:effectLst/>
                <a:latin typeface="Calibri" panose="020F0502020204030204" pitchFamily="34" charset="0"/>
                <a:ea typeface="Calibri" panose="020F0502020204030204" pitchFamily="34" charset="0"/>
                <a:cs typeface="Calibri" panose="020F0502020204030204" pitchFamily="34" charset="0"/>
              </a:rPr>
              <a:t> </a:t>
            </a:r>
            <a:r>
              <a:rPr lang="en-US" sz="4000" i="1" dirty="0">
                <a:effectLst/>
                <a:latin typeface="Calibri" panose="020F0502020204030204" pitchFamily="34" charset="0"/>
                <a:ea typeface="Calibri" panose="020F0502020204030204" pitchFamily="34" charset="0"/>
                <a:cs typeface="Calibri" panose="020F0502020204030204" pitchFamily="34" charset="0"/>
              </a:rPr>
              <a:t>How?</a:t>
            </a:r>
            <a:r>
              <a:rPr lang="en-US" sz="4000" b="1" i="1" dirty="0">
                <a:solidFill>
                  <a:srgbClr val="92D050"/>
                </a:solidFill>
                <a:effectLst/>
                <a:latin typeface="Calibri" panose="020F0502020204030204" pitchFamily="34" charset="0"/>
                <a:ea typeface="Calibri" panose="020F0502020204030204" pitchFamily="34" charset="0"/>
                <a:cs typeface="Calibri" panose="020F0502020204030204" pitchFamily="34" charset="0"/>
              </a:rPr>
              <a:t> </a:t>
            </a:r>
            <a:r>
              <a:rPr lang="en-US" sz="4000" i="1" dirty="0">
                <a:latin typeface="Calibri" panose="020F0502020204030204" pitchFamily="34" charset="0"/>
                <a:cs typeface="Calibri" panose="020F0502020204030204" pitchFamily="34" charset="0"/>
              </a:rPr>
              <a:t>“but also in every place your faith toward God has </a:t>
            </a:r>
            <a:r>
              <a:rPr lang="en-US" sz="4000" b="1" i="1" dirty="0">
                <a:solidFill>
                  <a:srgbClr val="92D050"/>
                </a:solidFill>
                <a:latin typeface="Calibri" panose="020F0502020204030204" pitchFamily="34" charset="0"/>
                <a:cs typeface="Calibri" panose="020F0502020204030204" pitchFamily="34" charset="0"/>
              </a:rPr>
              <a:t>gone forth</a:t>
            </a:r>
            <a:r>
              <a:rPr lang="en-US" sz="4000" i="1" dirty="0">
                <a:latin typeface="Calibri" panose="020F0502020204030204" pitchFamily="34" charset="0"/>
                <a:cs typeface="Calibri" panose="020F0502020204030204" pitchFamily="34" charset="0"/>
              </a:rPr>
              <a:t>…”</a:t>
            </a:r>
            <a:r>
              <a:rPr lang="en-US" sz="4000" dirty="0">
                <a:latin typeface="Calibri" panose="020F0502020204030204" pitchFamily="34" charset="0"/>
                <a:cs typeface="Calibri" panose="020F0502020204030204" pitchFamily="34" charset="0"/>
              </a:rPr>
              <a:t> </a:t>
            </a:r>
            <a:r>
              <a:rPr lang="en-US" sz="4000" i="1" dirty="0">
                <a:latin typeface="Calibri" panose="020F0502020204030204" pitchFamily="34" charset="0"/>
                <a:cs typeface="Calibri" panose="020F0502020204030204" pitchFamily="34" charset="0"/>
              </a:rPr>
              <a:t>.</a:t>
            </a:r>
            <a:r>
              <a:rPr lang="en-US" sz="4000" dirty="0">
                <a:latin typeface="Calibri" panose="020F0502020204030204" pitchFamily="34" charset="0"/>
                <a:cs typeface="Calibri" panose="020F0502020204030204" pitchFamily="34" charset="0"/>
              </a:rPr>
              <a:t> </a:t>
            </a:r>
            <a:r>
              <a:rPr lang="en-US" sz="4000" i="1" dirty="0">
                <a:latin typeface="Calibri" panose="020F0502020204030204" pitchFamily="34" charset="0"/>
                <a:ea typeface="Calibri" panose="020F0502020204030204" pitchFamily="34" charset="0"/>
                <a:cs typeface="Calibri" panose="020F0502020204030204" pitchFamily="34" charset="0"/>
              </a:rPr>
              <a:t>(v. 8b)</a:t>
            </a:r>
            <a:endParaRPr lang="en-US" sz="40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04029717"/>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75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11019</TotalTime>
  <Words>1385</Words>
  <Application>Microsoft Office PowerPoint</Application>
  <PresentationFormat>Widescreen</PresentationFormat>
  <Paragraphs>85</Paragraphs>
  <Slides>25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Abadi</vt:lpstr>
      <vt:lpstr>Arial</vt:lpstr>
      <vt:lpstr>Calibri</vt:lpstr>
      <vt:lpstr>Candara</vt:lpstr>
      <vt:lpstr>Century Gothic</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Godfrey</dc:creator>
  <cp:lastModifiedBy>Ed Godfrey</cp:lastModifiedBy>
  <cp:revision>251</cp:revision>
  <cp:lastPrinted>2020-05-22T15:03:41Z</cp:lastPrinted>
  <dcterms:created xsi:type="dcterms:W3CDTF">2019-06-22T19:37:39Z</dcterms:created>
  <dcterms:modified xsi:type="dcterms:W3CDTF">2021-02-27T23:54:36Z</dcterms:modified>
</cp:coreProperties>
</file>